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341" r:id="rId3"/>
    <p:sldId id="330" r:id="rId4"/>
    <p:sldId id="328" r:id="rId5"/>
    <p:sldId id="283" r:id="rId6"/>
    <p:sldId id="325" r:id="rId7"/>
    <p:sldId id="336" r:id="rId8"/>
    <p:sldId id="286" r:id="rId9"/>
    <p:sldId id="333" r:id="rId10"/>
    <p:sldId id="332" r:id="rId11"/>
    <p:sldId id="335" r:id="rId12"/>
    <p:sldId id="309" r:id="rId13"/>
    <p:sldId id="337" r:id="rId14"/>
    <p:sldId id="338" r:id="rId15"/>
    <p:sldId id="339" r:id="rId16"/>
    <p:sldId id="340" r:id="rId17"/>
    <p:sldId id="275" r:id="rId18"/>
  </p:sldIdLst>
  <p:sldSz cx="9144000" cy="6858000" type="screen4x3"/>
  <p:notesSz cx="6797675" cy="9926638"/>
  <p:defaultTextStyle>
    <a:defPPr>
      <a:defRPr lang="es-ES_trad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15">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7CAD"/>
    <a:srgbClr val="ECF3F8"/>
    <a:srgbClr val="FFFFCC"/>
    <a:srgbClr val="45BBD3"/>
    <a:srgbClr val="7E99C0"/>
    <a:srgbClr val="5C7EB0"/>
    <a:srgbClr val="B8C7DC"/>
    <a:srgbClr val="CFD9E7"/>
    <a:srgbClr val="819BC1"/>
    <a:srgbClr val="7C97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87" autoAdjust="0"/>
  </p:normalViewPr>
  <p:slideViewPr>
    <p:cSldViewPr showGuides="1">
      <p:cViewPr varScale="1">
        <p:scale>
          <a:sx n="108" d="100"/>
          <a:sy n="108" d="100"/>
        </p:scale>
        <p:origin x="1704" y="96"/>
      </p:cViewPr>
      <p:guideLst>
        <p:guide orient="horz" pos="2115"/>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5" d="100"/>
          <a:sy n="85" d="100"/>
        </p:scale>
        <p:origin x="572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62C862A-92E3-4B4B-86ED-2044ED638A75}"/>
              </a:ext>
            </a:extLst>
          </p:cNvPr>
          <p:cNvSpPr>
            <a:spLocks noGrp="1"/>
          </p:cNvSpPr>
          <p:nvPr>
            <p:ph type="hdr" sz="quarter"/>
          </p:nvPr>
        </p:nvSpPr>
        <p:spPr>
          <a:xfrm>
            <a:off x="0" y="1"/>
            <a:ext cx="2945862" cy="497333"/>
          </a:xfrm>
          <a:prstGeom prst="rect">
            <a:avLst/>
          </a:prstGeom>
        </p:spPr>
        <p:txBody>
          <a:bodyPr vert="horz" lIns="91432" tIns="45716" rIns="91432" bIns="45716" rtlCol="0"/>
          <a:lstStyle>
            <a:lvl1pPr algn="l" eaLnBrk="1" fontAlgn="auto" hangingPunct="1">
              <a:spcBef>
                <a:spcPts val="0"/>
              </a:spcBef>
              <a:spcAft>
                <a:spcPts val="0"/>
              </a:spcAft>
              <a:defRPr sz="1200">
                <a:latin typeface="+mn-lt"/>
              </a:defRPr>
            </a:lvl1pPr>
          </a:lstStyle>
          <a:p>
            <a:pPr>
              <a:defRPr/>
            </a:pPr>
            <a:endParaRPr lang="es-ES"/>
          </a:p>
        </p:txBody>
      </p:sp>
      <p:sp>
        <p:nvSpPr>
          <p:cNvPr id="3" name="Marcador de fecha 2">
            <a:extLst>
              <a:ext uri="{FF2B5EF4-FFF2-40B4-BE49-F238E27FC236}">
                <a16:creationId xmlns:a16="http://schemas.microsoft.com/office/drawing/2014/main" id="{5A446B8F-1E86-4E3B-A87D-D27A3A394319}"/>
              </a:ext>
            </a:extLst>
          </p:cNvPr>
          <p:cNvSpPr>
            <a:spLocks noGrp="1"/>
          </p:cNvSpPr>
          <p:nvPr>
            <p:ph type="dt" idx="1"/>
          </p:nvPr>
        </p:nvSpPr>
        <p:spPr>
          <a:xfrm>
            <a:off x="3850294" y="1"/>
            <a:ext cx="2945862" cy="497333"/>
          </a:xfrm>
          <a:prstGeom prst="rect">
            <a:avLst/>
          </a:prstGeom>
        </p:spPr>
        <p:txBody>
          <a:bodyPr vert="horz" lIns="91432" tIns="45716" rIns="91432" bIns="45716" rtlCol="0"/>
          <a:lstStyle>
            <a:lvl1pPr algn="r" eaLnBrk="1" fontAlgn="auto" hangingPunct="1">
              <a:spcBef>
                <a:spcPts val="0"/>
              </a:spcBef>
              <a:spcAft>
                <a:spcPts val="0"/>
              </a:spcAft>
              <a:defRPr sz="1200" smtClean="0">
                <a:latin typeface="+mn-lt"/>
              </a:defRPr>
            </a:lvl1pPr>
          </a:lstStyle>
          <a:p>
            <a:pPr>
              <a:defRPr/>
            </a:pPr>
            <a:fld id="{22D9C3FD-2850-4B2C-8259-006E25E4AFF6}" type="datetimeFigureOut">
              <a:rPr lang="es-ES"/>
              <a:pPr>
                <a:defRPr/>
              </a:pPr>
              <a:t>19/02/2026</a:t>
            </a:fld>
            <a:endParaRPr lang="es-ES"/>
          </a:p>
        </p:txBody>
      </p:sp>
      <p:sp>
        <p:nvSpPr>
          <p:cNvPr id="4" name="Marcador de imagen de diapositiva 3">
            <a:extLst>
              <a:ext uri="{FF2B5EF4-FFF2-40B4-BE49-F238E27FC236}">
                <a16:creationId xmlns:a16="http://schemas.microsoft.com/office/drawing/2014/main" id="{79F1386F-BA44-4EF2-A1F2-E5EDE896D5AC}"/>
              </a:ext>
            </a:extLst>
          </p:cNvPr>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32" tIns="45716" rIns="91432" bIns="45716" rtlCol="0" anchor="ctr"/>
          <a:lstStyle/>
          <a:p>
            <a:pPr lvl="0"/>
            <a:endParaRPr lang="es-ES" noProof="0"/>
          </a:p>
        </p:txBody>
      </p:sp>
      <p:sp>
        <p:nvSpPr>
          <p:cNvPr id="5" name="Marcador de notas 4">
            <a:extLst>
              <a:ext uri="{FF2B5EF4-FFF2-40B4-BE49-F238E27FC236}">
                <a16:creationId xmlns:a16="http://schemas.microsoft.com/office/drawing/2014/main" id="{83BFA04C-9054-46DA-A9D3-52FC1EF28953}"/>
              </a:ext>
            </a:extLst>
          </p:cNvPr>
          <p:cNvSpPr>
            <a:spLocks noGrp="1"/>
          </p:cNvSpPr>
          <p:nvPr>
            <p:ph type="body" sz="quarter" idx="3"/>
          </p:nvPr>
        </p:nvSpPr>
        <p:spPr>
          <a:xfrm>
            <a:off x="679464" y="4777782"/>
            <a:ext cx="5438748" cy="3907834"/>
          </a:xfrm>
          <a:prstGeom prst="rect">
            <a:avLst/>
          </a:prstGeom>
        </p:spPr>
        <p:txBody>
          <a:bodyPr vert="horz" lIns="91432" tIns="45716" rIns="91432" bIns="45716" rtlCol="0"/>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Marcador de pie de página 5">
            <a:extLst>
              <a:ext uri="{FF2B5EF4-FFF2-40B4-BE49-F238E27FC236}">
                <a16:creationId xmlns:a16="http://schemas.microsoft.com/office/drawing/2014/main" id="{2EE689B9-091E-472D-B053-D408FA68E73A}"/>
              </a:ext>
            </a:extLst>
          </p:cNvPr>
          <p:cNvSpPr>
            <a:spLocks noGrp="1"/>
          </p:cNvSpPr>
          <p:nvPr>
            <p:ph type="ftr" sz="quarter" idx="4"/>
          </p:nvPr>
        </p:nvSpPr>
        <p:spPr>
          <a:xfrm>
            <a:off x="0" y="9429305"/>
            <a:ext cx="2945862" cy="497333"/>
          </a:xfrm>
          <a:prstGeom prst="rect">
            <a:avLst/>
          </a:prstGeom>
        </p:spPr>
        <p:txBody>
          <a:bodyPr vert="horz" lIns="91432" tIns="45716" rIns="91432" bIns="45716" rtlCol="0" anchor="b"/>
          <a:lstStyle>
            <a:lvl1pPr algn="l" eaLnBrk="1" fontAlgn="auto" hangingPunct="1">
              <a:spcBef>
                <a:spcPts val="0"/>
              </a:spcBef>
              <a:spcAft>
                <a:spcPts val="0"/>
              </a:spcAft>
              <a:defRPr sz="1200">
                <a:latin typeface="+mn-lt"/>
              </a:defRPr>
            </a:lvl1pPr>
          </a:lstStyle>
          <a:p>
            <a:pPr>
              <a:defRPr/>
            </a:pPr>
            <a:endParaRPr lang="es-ES"/>
          </a:p>
        </p:txBody>
      </p:sp>
      <p:sp>
        <p:nvSpPr>
          <p:cNvPr id="7" name="Marcador de número de diapositiva 6">
            <a:extLst>
              <a:ext uri="{FF2B5EF4-FFF2-40B4-BE49-F238E27FC236}">
                <a16:creationId xmlns:a16="http://schemas.microsoft.com/office/drawing/2014/main" id="{1DF8D8C7-CFF4-4C4D-A028-48601494D4C8}"/>
              </a:ext>
            </a:extLst>
          </p:cNvPr>
          <p:cNvSpPr>
            <a:spLocks noGrp="1"/>
          </p:cNvSpPr>
          <p:nvPr>
            <p:ph type="sldNum" sz="quarter" idx="5"/>
          </p:nvPr>
        </p:nvSpPr>
        <p:spPr>
          <a:xfrm>
            <a:off x="3850294" y="9429305"/>
            <a:ext cx="2945862" cy="497333"/>
          </a:xfrm>
          <a:prstGeom prst="rect">
            <a:avLst/>
          </a:prstGeom>
        </p:spPr>
        <p:txBody>
          <a:bodyPr vert="horz" wrap="square" lIns="91432" tIns="45716" rIns="91432" bIns="45716" numCol="1" anchor="b" anchorCtr="0" compatLnSpc="1">
            <a:prstTxWarp prst="textNoShape">
              <a:avLst/>
            </a:prstTxWarp>
          </a:bodyPr>
          <a:lstStyle>
            <a:lvl1pPr algn="r" eaLnBrk="1" hangingPunct="1">
              <a:defRPr sz="1200"/>
            </a:lvl1pPr>
          </a:lstStyle>
          <a:p>
            <a:fld id="{02C35C96-C075-49EF-BD3D-CC22C3935C7B}" type="slidenum">
              <a:rPr lang="es-ES" altLang="es-ES"/>
              <a:pPr/>
              <a:t>‹Nº›</a:t>
            </a:fld>
            <a:endParaRPr lang="es-ES" alt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dirty="0"/>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5</a:t>
            </a:fld>
            <a:endParaRPr lang="es-ES" alt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15</a:t>
            </a:fld>
            <a:endParaRPr lang="es-ES" altLang="es-ES"/>
          </a:p>
        </p:txBody>
      </p:sp>
    </p:spTree>
    <p:extLst>
      <p:ext uri="{BB962C8B-B14F-4D97-AF65-F5344CB8AC3E}">
        <p14:creationId xmlns:p14="http://schemas.microsoft.com/office/powerpoint/2010/main" val="3261615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dirty="0"/>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6</a:t>
            </a:fld>
            <a:endParaRPr lang="es-ES" altLang="es-ES"/>
          </a:p>
        </p:txBody>
      </p:sp>
    </p:spTree>
    <p:extLst>
      <p:ext uri="{BB962C8B-B14F-4D97-AF65-F5344CB8AC3E}">
        <p14:creationId xmlns:p14="http://schemas.microsoft.com/office/powerpoint/2010/main" val="2489044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8</a:t>
            </a:fld>
            <a:endParaRPr lang="es-ES" altLang="es-ES"/>
          </a:p>
        </p:txBody>
      </p:sp>
    </p:spTree>
    <p:extLst>
      <p:ext uri="{BB962C8B-B14F-4D97-AF65-F5344CB8AC3E}">
        <p14:creationId xmlns:p14="http://schemas.microsoft.com/office/powerpoint/2010/main" val="3402510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9</a:t>
            </a:fld>
            <a:endParaRPr lang="es-ES" altLang="es-ES"/>
          </a:p>
        </p:txBody>
      </p:sp>
    </p:spTree>
    <p:extLst>
      <p:ext uri="{BB962C8B-B14F-4D97-AF65-F5344CB8AC3E}">
        <p14:creationId xmlns:p14="http://schemas.microsoft.com/office/powerpoint/2010/main" val="3676525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10</a:t>
            </a:fld>
            <a:endParaRPr lang="es-ES" altLang="es-ES"/>
          </a:p>
        </p:txBody>
      </p:sp>
    </p:spTree>
    <p:extLst>
      <p:ext uri="{BB962C8B-B14F-4D97-AF65-F5344CB8AC3E}">
        <p14:creationId xmlns:p14="http://schemas.microsoft.com/office/powerpoint/2010/main" val="491923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a:extLst>
              <a:ext uri="{FF2B5EF4-FFF2-40B4-BE49-F238E27FC236}">
                <a16:creationId xmlns:a16="http://schemas.microsoft.com/office/drawing/2014/main" id="{D338469B-AFBB-45E5-86DE-3DAFA5AEAE3F}"/>
              </a:ext>
            </a:extLst>
          </p:cNvPr>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2 Marcador de notas">
            <a:extLst>
              <a:ext uri="{FF2B5EF4-FFF2-40B4-BE49-F238E27FC236}">
                <a16:creationId xmlns:a16="http://schemas.microsoft.com/office/drawing/2014/main" id="{D8D12168-57C0-44EF-AA49-262276A78B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20484" name="3 Marcador de número de diapositiva">
            <a:extLst>
              <a:ext uri="{FF2B5EF4-FFF2-40B4-BE49-F238E27FC236}">
                <a16:creationId xmlns:a16="http://schemas.microsoft.com/office/drawing/2014/main" id="{EEE04907-222C-4A5A-9EDE-9B88E46DBD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8F9E6E43-107E-478C-903A-7142E77D3EEA}" type="slidenum">
              <a:rPr lang="es-ES_tradnl" altLang="es-ES"/>
              <a:pPr/>
              <a:t>11</a:t>
            </a:fld>
            <a:endParaRPr lang="es-ES_tradnl" alt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12</a:t>
            </a:fld>
            <a:endParaRPr lang="es-ES" altLang="es-ES"/>
          </a:p>
        </p:txBody>
      </p:sp>
    </p:spTree>
    <p:extLst>
      <p:ext uri="{BB962C8B-B14F-4D97-AF65-F5344CB8AC3E}">
        <p14:creationId xmlns:p14="http://schemas.microsoft.com/office/powerpoint/2010/main" val="2504163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13</a:t>
            </a:fld>
            <a:endParaRPr lang="es-ES" altLang="es-ES"/>
          </a:p>
        </p:txBody>
      </p:sp>
    </p:spTree>
    <p:extLst>
      <p:ext uri="{BB962C8B-B14F-4D97-AF65-F5344CB8AC3E}">
        <p14:creationId xmlns:p14="http://schemas.microsoft.com/office/powerpoint/2010/main" val="3212846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88CC1375-158B-4D05-8BD4-C1604F8215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a:extLst>
              <a:ext uri="{FF2B5EF4-FFF2-40B4-BE49-F238E27FC236}">
                <a16:creationId xmlns:a16="http://schemas.microsoft.com/office/drawing/2014/main" id="{6CAD925C-B3E6-48C9-BD2C-E8CCF06DC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7412" name="Marcador de número de diapositiva 3">
            <a:extLst>
              <a:ext uri="{FF2B5EF4-FFF2-40B4-BE49-F238E27FC236}">
                <a16:creationId xmlns:a16="http://schemas.microsoft.com/office/drawing/2014/main" id="{6D7450AC-02CC-480D-887A-F8DA31C15C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6798" indent="-275692">
              <a:defRPr>
                <a:solidFill>
                  <a:schemeClr val="tx1"/>
                </a:solidFill>
                <a:latin typeface="Calibri" panose="020F0502020204030204" pitchFamily="34" charset="0"/>
              </a:defRPr>
            </a:lvl2pPr>
            <a:lvl3pPr marL="1102766" indent="-220553">
              <a:defRPr>
                <a:solidFill>
                  <a:schemeClr val="tx1"/>
                </a:solidFill>
                <a:latin typeface="Calibri" panose="020F0502020204030204" pitchFamily="34" charset="0"/>
              </a:defRPr>
            </a:lvl3pPr>
            <a:lvl4pPr marL="1543873" indent="-220553">
              <a:defRPr>
                <a:solidFill>
                  <a:schemeClr val="tx1"/>
                </a:solidFill>
                <a:latin typeface="Calibri" panose="020F0502020204030204" pitchFamily="34" charset="0"/>
              </a:defRPr>
            </a:lvl4pPr>
            <a:lvl5pPr marL="1984980" indent="-220553">
              <a:defRPr>
                <a:solidFill>
                  <a:schemeClr val="tx1"/>
                </a:solidFill>
                <a:latin typeface="Calibri" panose="020F0502020204030204" pitchFamily="34" charset="0"/>
              </a:defRPr>
            </a:lvl5pPr>
            <a:lvl6pPr marL="2426086" indent="-220553" fontAlgn="base">
              <a:spcBef>
                <a:spcPct val="0"/>
              </a:spcBef>
              <a:spcAft>
                <a:spcPct val="0"/>
              </a:spcAft>
              <a:defRPr>
                <a:solidFill>
                  <a:schemeClr val="tx1"/>
                </a:solidFill>
                <a:latin typeface="Calibri" panose="020F0502020204030204" pitchFamily="34" charset="0"/>
              </a:defRPr>
            </a:lvl6pPr>
            <a:lvl7pPr marL="2867193" indent="-220553" fontAlgn="base">
              <a:spcBef>
                <a:spcPct val="0"/>
              </a:spcBef>
              <a:spcAft>
                <a:spcPct val="0"/>
              </a:spcAft>
              <a:defRPr>
                <a:solidFill>
                  <a:schemeClr val="tx1"/>
                </a:solidFill>
                <a:latin typeface="Calibri" panose="020F0502020204030204" pitchFamily="34" charset="0"/>
              </a:defRPr>
            </a:lvl7pPr>
            <a:lvl8pPr marL="3308299" indent="-220553" fontAlgn="base">
              <a:spcBef>
                <a:spcPct val="0"/>
              </a:spcBef>
              <a:spcAft>
                <a:spcPct val="0"/>
              </a:spcAft>
              <a:defRPr>
                <a:solidFill>
                  <a:schemeClr val="tx1"/>
                </a:solidFill>
                <a:latin typeface="Calibri" panose="020F0502020204030204" pitchFamily="34" charset="0"/>
              </a:defRPr>
            </a:lvl8pPr>
            <a:lvl9pPr marL="3749406" indent="-220553" fontAlgn="base">
              <a:spcBef>
                <a:spcPct val="0"/>
              </a:spcBef>
              <a:spcAft>
                <a:spcPct val="0"/>
              </a:spcAft>
              <a:defRPr>
                <a:solidFill>
                  <a:schemeClr val="tx1"/>
                </a:solidFill>
                <a:latin typeface="Calibri" panose="020F0502020204030204" pitchFamily="34" charset="0"/>
              </a:defRPr>
            </a:lvl9pPr>
          </a:lstStyle>
          <a:p>
            <a:fld id="{EC76C063-170B-4875-947E-A46AA0E71C62}" type="slidenum">
              <a:rPr lang="es-ES" altLang="es-ES"/>
              <a:pPr/>
              <a:t>14</a:t>
            </a:fld>
            <a:endParaRPr lang="es-ES" altLang="es-ES"/>
          </a:p>
        </p:txBody>
      </p:sp>
    </p:spTree>
    <p:extLst>
      <p:ext uri="{BB962C8B-B14F-4D97-AF65-F5344CB8AC3E}">
        <p14:creationId xmlns:p14="http://schemas.microsoft.com/office/powerpoint/2010/main" val="198987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INTERIOR UN CONTENIDO">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F3F52CD9-9B24-4F2A-9F43-52C3BC5F28D7}"/>
              </a:ext>
            </a:extLst>
          </p:cNvPr>
          <p:cNvSpPr/>
          <p:nvPr userDrawn="1"/>
        </p:nvSpPr>
        <p:spPr>
          <a:xfrm>
            <a:off x="0" y="0"/>
            <a:ext cx="9144000" cy="906463"/>
          </a:xfrm>
          <a:prstGeom prst="rect">
            <a:avLst/>
          </a:prstGeom>
          <a:solidFill>
            <a:srgbClr val="7E99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solidFill>
                <a:prstClr val="white"/>
              </a:solidFill>
            </a:endParaRPr>
          </a:p>
        </p:txBody>
      </p:sp>
      <p:sp>
        <p:nvSpPr>
          <p:cNvPr id="3" name="1 Marcador de número de diapositiva">
            <a:extLst>
              <a:ext uri="{FF2B5EF4-FFF2-40B4-BE49-F238E27FC236}">
                <a16:creationId xmlns:a16="http://schemas.microsoft.com/office/drawing/2014/main" id="{CAEA2897-BCCE-474C-8A4D-BBB2ADC2EAB0}"/>
              </a:ext>
            </a:extLst>
          </p:cNvPr>
          <p:cNvSpPr>
            <a:spLocks noGrp="1"/>
          </p:cNvSpPr>
          <p:nvPr>
            <p:ph type="sldNum" sz="quarter" idx="10"/>
          </p:nvPr>
        </p:nvSpPr>
        <p:spPr>
          <a:xfrm>
            <a:off x="61913" y="6388100"/>
            <a:ext cx="549275" cy="365125"/>
          </a:xfrm>
          <a:prstGeom prst="rect">
            <a:avLst/>
          </a:prstGeom>
          <a:solidFill>
            <a:schemeClr val="bg1"/>
          </a:solidFill>
        </p:spPr>
        <p:txBody>
          <a:bodyPr vert="horz" wrap="square" lIns="91440" tIns="45720" rIns="91440" bIns="45720" numCol="1" anchor="ctr" anchorCtr="0" compatLnSpc="1">
            <a:prstTxWarp prst="textNoShape">
              <a:avLst/>
            </a:prstTxWarp>
          </a:bodyPr>
          <a:lstStyle>
            <a:lvl1pPr algn="ctr" eaLnBrk="1" hangingPunct="1">
              <a:defRPr sz="1200" b="1">
                <a:solidFill>
                  <a:srgbClr val="002E54"/>
                </a:solidFill>
                <a:latin typeface="Arial" panose="020B0604020202020204" pitchFamily="34" charset="0"/>
                <a:cs typeface="Arial" panose="020B0604020202020204" pitchFamily="34" charset="0"/>
              </a:defRPr>
            </a:lvl1pPr>
          </a:lstStyle>
          <a:p>
            <a:fld id="{471748AC-908F-4F1E-A78F-EF73F10B02B7}" type="slidenum">
              <a:rPr lang="es-ES_tradnl" altLang="es-ES"/>
              <a:pPr/>
              <a:t>‹Nº›</a:t>
            </a:fld>
            <a:endParaRPr lang="es-ES_tradnl" altLang="es-ES"/>
          </a:p>
        </p:txBody>
      </p:sp>
    </p:spTree>
    <p:extLst>
      <p:ext uri="{BB962C8B-B14F-4D97-AF65-F5344CB8AC3E}">
        <p14:creationId xmlns:p14="http://schemas.microsoft.com/office/powerpoint/2010/main" val="737587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ERIOR UN CONTENIDO">
    <p:spTree>
      <p:nvGrpSpPr>
        <p:cNvPr id="1" name=""/>
        <p:cNvGrpSpPr/>
        <p:nvPr/>
      </p:nvGrpSpPr>
      <p:grpSpPr>
        <a:xfrm>
          <a:off x="0" y="0"/>
          <a:ext cx="0" cy="0"/>
          <a:chOff x="0" y="0"/>
          <a:chExt cx="0" cy="0"/>
        </a:xfrm>
      </p:grpSpPr>
      <p:pic>
        <p:nvPicPr>
          <p:cNvPr id="2" name="Imagen 6">
            <a:extLst>
              <a:ext uri="{FF2B5EF4-FFF2-40B4-BE49-F238E27FC236}">
                <a16:creationId xmlns:a16="http://schemas.microsoft.com/office/drawing/2014/main" id="{39F9191E-B6D8-4061-9740-9A41BC172C9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b="84375"/>
          <a:stretch>
            <a:fillRect/>
          </a:stretch>
        </p:blipFill>
        <p:spPr bwMode="auto">
          <a:xfrm>
            <a:off x="-4763" y="0"/>
            <a:ext cx="9145588" cy="908050"/>
          </a:xfrm>
          <a:prstGeom prst="rect">
            <a:avLst/>
          </a:prstGeom>
          <a:solidFill>
            <a:schemeClr val="accent1">
              <a:lumMod val="75000"/>
            </a:schemeClr>
          </a:solidFill>
          <a:ln>
            <a:noFill/>
          </a:ln>
        </p:spPr>
      </p:pic>
      <p:sp>
        <p:nvSpPr>
          <p:cNvPr id="3" name="1 Marcador de número de diapositiva">
            <a:extLst>
              <a:ext uri="{FF2B5EF4-FFF2-40B4-BE49-F238E27FC236}">
                <a16:creationId xmlns:a16="http://schemas.microsoft.com/office/drawing/2014/main" id="{D36937C8-B05F-4032-BEFD-D2F96EEA2D2F}"/>
              </a:ext>
            </a:extLst>
          </p:cNvPr>
          <p:cNvSpPr>
            <a:spLocks noGrp="1"/>
          </p:cNvSpPr>
          <p:nvPr>
            <p:ph type="sldNum" sz="quarter" idx="10"/>
          </p:nvPr>
        </p:nvSpPr>
        <p:spPr>
          <a:xfrm>
            <a:off x="61913" y="6388100"/>
            <a:ext cx="549275" cy="365125"/>
          </a:xfrm>
          <a:prstGeom prst="rect">
            <a:avLst/>
          </a:prstGeom>
          <a:solidFill>
            <a:schemeClr val="bg1"/>
          </a:solidFill>
        </p:spPr>
        <p:txBody>
          <a:bodyPr vert="horz" wrap="square" lIns="91440" tIns="45720" rIns="91440" bIns="45720" numCol="1" anchor="ctr" anchorCtr="0" compatLnSpc="1">
            <a:prstTxWarp prst="textNoShape">
              <a:avLst/>
            </a:prstTxWarp>
          </a:bodyPr>
          <a:lstStyle>
            <a:lvl1pPr algn="ctr" eaLnBrk="1" hangingPunct="1">
              <a:defRPr sz="1200" b="1">
                <a:solidFill>
                  <a:srgbClr val="002E54"/>
                </a:solidFill>
                <a:latin typeface="Arial" panose="020B0604020202020204" pitchFamily="34" charset="0"/>
                <a:cs typeface="Arial" panose="020B0604020202020204" pitchFamily="34" charset="0"/>
              </a:defRPr>
            </a:lvl1pPr>
          </a:lstStyle>
          <a:p>
            <a:fld id="{008D1DE6-60A7-4340-A16D-009F7CBD5FB0}" type="slidenum">
              <a:rPr lang="es-ES_tradnl" altLang="es-ES"/>
              <a:pPr/>
              <a:t>‹Nº›</a:t>
            </a:fld>
            <a:endParaRPr lang="es-ES_tradnl" altLang="es-ES"/>
          </a:p>
        </p:txBody>
      </p:sp>
    </p:spTree>
    <p:extLst>
      <p:ext uri="{BB962C8B-B14F-4D97-AF65-F5344CB8AC3E}">
        <p14:creationId xmlns:p14="http://schemas.microsoft.com/office/powerpoint/2010/main" val="103883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ULARES 2">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0502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ULARES 2">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92167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4.xml"/><Relationship Id="rId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9 Imagen">
            <a:extLst>
              <a:ext uri="{FF2B5EF4-FFF2-40B4-BE49-F238E27FC236}">
                <a16:creationId xmlns:a16="http://schemas.microsoft.com/office/drawing/2014/main" id="{6A898AAF-6087-4526-9262-759D5DD80DDA}"/>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097713" y="6354763"/>
            <a:ext cx="1933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2 Imagen">
            <a:extLst>
              <a:ext uri="{FF2B5EF4-FFF2-40B4-BE49-F238E27FC236}">
                <a16:creationId xmlns:a16="http://schemas.microsoft.com/office/drawing/2014/main" id="{A02861B1-F77E-40D6-8689-2C9596AFBC10}"/>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44525" y="6497638"/>
            <a:ext cx="63039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0" r:id="rId3"/>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5B7CAD"/>
        </a:solidFill>
        <a:effectLst/>
      </p:bgPr>
    </p:bg>
    <p:spTree>
      <p:nvGrpSpPr>
        <p:cNvPr id="1" name=""/>
        <p:cNvGrpSpPr/>
        <p:nvPr/>
      </p:nvGrpSpPr>
      <p:grpSpPr>
        <a:xfrm>
          <a:off x="0" y="0"/>
          <a:ext cx="0" cy="0"/>
          <a:chOff x="0" y="0"/>
          <a:chExt cx="0" cy="0"/>
        </a:xfrm>
      </p:grpSpPr>
      <p:pic>
        <p:nvPicPr>
          <p:cNvPr id="2050" name="2 Imagen" descr="cadeneta válida ppt.png">
            <a:extLst>
              <a:ext uri="{FF2B5EF4-FFF2-40B4-BE49-F238E27FC236}">
                <a16:creationId xmlns:a16="http://schemas.microsoft.com/office/drawing/2014/main" id="{7ECC787F-24D6-4310-BDD8-88D1F9E97D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3025" y="5805488"/>
            <a:ext cx="2453005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4 Imagen">
            <a:extLst>
              <a:ext uri="{FF2B5EF4-FFF2-40B4-BE49-F238E27FC236}">
                <a16:creationId xmlns:a16="http://schemas.microsoft.com/office/drawing/2014/main" id="{B5A67981-5412-4D54-A939-88C86E4ED7A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443288" y="6237288"/>
            <a:ext cx="22574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1" r:id="rId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sede.sepe.gob.es/portalSede/procedimientos-y-servicios/personas/proteccion-por-desempleo/comunicacion-variacion-situacion-personal-familiar-laboral-rentas.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1DD2AC7-C834-44CB-8B0D-2B935CB5C246}"/>
              </a:ext>
            </a:extLst>
          </p:cNvPr>
          <p:cNvSpPr>
            <a:spLocks noGrp="1"/>
          </p:cNvSpPr>
          <p:nvPr>
            <p:ph type="sldNum" sz="quarter" idx="10"/>
          </p:nvPr>
        </p:nvSpPr>
        <p:spPr/>
        <p:txBody>
          <a:bodyPr/>
          <a:lstStyle/>
          <a:p>
            <a:fld id="{008D1DE6-60A7-4340-A16D-009F7CBD5FB0}" type="slidenum">
              <a:rPr lang="es-ES_tradnl" altLang="es-ES" smtClean="0"/>
              <a:pPr/>
              <a:t>1</a:t>
            </a:fld>
            <a:endParaRPr lang="es-ES_tradnl" altLang="es-ES"/>
          </a:p>
        </p:txBody>
      </p:sp>
      <p:sp>
        <p:nvSpPr>
          <p:cNvPr id="3" name="CuadroTexto 2">
            <a:extLst>
              <a:ext uri="{FF2B5EF4-FFF2-40B4-BE49-F238E27FC236}">
                <a16:creationId xmlns:a16="http://schemas.microsoft.com/office/drawing/2014/main" id="{1D5E5880-B744-4D34-A80F-82535B18CE21}"/>
              </a:ext>
            </a:extLst>
          </p:cNvPr>
          <p:cNvSpPr txBox="1"/>
          <p:nvPr/>
        </p:nvSpPr>
        <p:spPr>
          <a:xfrm>
            <a:off x="0" y="0"/>
            <a:ext cx="9144000" cy="2132856"/>
          </a:xfrm>
          <a:prstGeom prst="rect">
            <a:avLst/>
          </a:prstGeom>
          <a:solidFill>
            <a:schemeClr val="bg1"/>
          </a:solidFill>
        </p:spPr>
        <p:txBody>
          <a:bodyPr wrap="square" rtlCol="0">
            <a:spAutoFit/>
          </a:bodyPr>
          <a:lstStyle/>
          <a:p>
            <a:endParaRPr lang="es-ES" dirty="0"/>
          </a:p>
        </p:txBody>
      </p:sp>
      <p:sp>
        <p:nvSpPr>
          <p:cNvPr id="4" name="CuadroTexto 3">
            <a:extLst>
              <a:ext uri="{FF2B5EF4-FFF2-40B4-BE49-F238E27FC236}">
                <a16:creationId xmlns:a16="http://schemas.microsoft.com/office/drawing/2014/main" id="{A0703B4C-0A0F-4E69-B3B4-10D29D455091}"/>
              </a:ext>
            </a:extLst>
          </p:cNvPr>
          <p:cNvSpPr txBox="1"/>
          <p:nvPr/>
        </p:nvSpPr>
        <p:spPr>
          <a:xfrm>
            <a:off x="0" y="4365104"/>
            <a:ext cx="9144000" cy="2492896"/>
          </a:xfrm>
          <a:prstGeom prst="rect">
            <a:avLst/>
          </a:prstGeom>
          <a:solidFill>
            <a:schemeClr val="bg1"/>
          </a:solidFill>
        </p:spPr>
        <p:txBody>
          <a:bodyPr wrap="square" rtlCol="0">
            <a:spAutoFit/>
          </a:bodyPr>
          <a:lstStyle/>
          <a:p>
            <a:endParaRPr lang="es-ES" dirty="0"/>
          </a:p>
        </p:txBody>
      </p:sp>
      <p:pic>
        <p:nvPicPr>
          <p:cNvPr id="5" name="Imagen 4">
            <a:extLst>
              <a:ext uri="{FF2B5EF4-FFF2-40B4-BE49-F238E27FC236}">
                <a16:creationId xmlns:a16="http://schemas.microsoft.com/office/drawing/2014/main" id="{EB482522-A0C6-4F6D-82A0-8438F013716A}"/>
              </a:ext>
            </a:extLst>
          </p:cNvPr>
          <p:cNvPicPr>
            <a:picLocks noChangeAspect="1"/>
          </p:cNvPicPr>
          <p:nvPr/>
        </p:nvPicPr>
        <p:blipFill>
          <a:blip r:embed="rId2"/>
          <a:stretch>
            <a:fillRect/>
          </a:stretch>
        </p:blipFill>
        <p:spPr>
          <a:xfrm>
            <a:off x="60273" y="22602"/>
            <a:ext cx="9083727" cy="6812796"/>
          </a:xfrm>
          <a:prstGeom prst="rect">
            <a:avLst/>
          </a:prstGeom>
        </p:spPr>
      </p:pic>
      <p:sp>
        <p:nvSpPr>
          <p:cNvPr id="6" name="CuadroTexto 5">
            <a:extLst>
              <a:ext uri="{FF2B5EF4-FFF2-40B4-BE49-F238E27FC236}">
                <a16:creationId xmlns:a16="http://schemas.microsoft.com/office/drawing/2014/main" id="{A663C431-747C-47ED-9A68-28CB2D17C7AC}"/>
              </a:ext>
            </a:extLst>
          </p:cNvPr>
          <p:cNvSpPr txBox="1"/>
          <p:nvPr/>
        </p:nvSpPr>
        <p:spPr>
          <a:xfrm>
            <a:off x="192720" y="6418615"/>
            <a:ext cx="549275" cy="323165"/>
          </a:xfrm>
          <a:prstGeom prst="rect">
            <a:avLst/>
          </a:prstGeom>
          <a:noFill/>
        </p:spPr>
        <p:txBody>
          <a:bodyPr wrap="square" rtlCol="0">
            <a:spAutoFit/>
          </a:bodyPr>
          <a:lstStyle/>
          <a:p>
            <a:r>
              <a:rPr lang="es-ES" sz="1500" b="1" dirty="0">
                <a:solidFill>
                  <a:schemeClr val="bg1"/>
                </a:solidFill>
              </a:rPr>
              <a:t>v-4</a:t>
            </a:r>
          </a:p>
        </p:txBody>
      </p:sp>
    </p:spTree>
    <p:extLst>
      <p:ext uri="{BB962C8B-B14F-4D97-AF65-F5344CB8AC3E}">
        <p14:creationId xmlns:p14="http://schemas.microsoft.com/office/powerpoint/2010/main" val="2042473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10</a:t>
            </a:fld>
            <a:endParaRPr lang="es-ES_tradnl" altLang="es-ES">
              <a:solidFill>
                <a:srgbClr val="002E54"/>
              </a:solidFill>
              <a:latin typeface="Arial" panose="020B0604020202020204" pitchFamily="34" charset="0"/>
            </a:endParaRP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539552" y="194108"/>
            <a:ext cx="84169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altLang="es-ES" sz="2300" b="1" dirty="0">
                <a:solidFill>
                  <a:schemeClr val="bg1"/>
                </a:solidFill>
                <a:latin typeface="Arial" panose="020B0604020202020204" pitchFamily="34" charset="0"/>
                <a:cs typeface="Arial" panose="020B0604020202020204" pitchFamily="34" charset="0"/>
              </a:rPr>
              <a:t>Tramitación ERTE: </a:t>
            </a:r>
            <a:r>
              <a:rPr lang="es-ES" altLang="es-ES" sz="2400" b="1" dirty="0">
                <a:solidFill>
                  <a:srgbClr val="FFFFFF"/>
                </a:solidFill>
                <a:latin typeface="Arial" panose="020B0604020202020204" pitchFamily="34" charset="0"/>
                <a:cs typeface="Arial" panose="020B0604020202020204" pitchFamily="34" charset="0"/>
              </a:rPr>
              <a:t>ficheros de actividad II</a:t>
            </a:r>
            <a:endParaRPr lang="es-ES" altLang="es-ES" sz="2300"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9848929D-B17B-A5F6-855E-A2B87A6F67F5}"/>
              </a:ext>
            </a:extLst>
          </p:cNvPr>
          <p:cNvSpPr txBox="1"/>
          <p:nvPr/>
        </p:nvSpPr>
        <p:spPr>
          <a:xfrm>
            <a:off x="617435" y="6205124"/>
            <a:ext cx="3734474" cy="230832"/>
          </a:xfrm>
          <a:prstGeom prst="rect">
            <a:avLst/>
          </a:prstGeom>
          <a:noFill/>
        </p:spPr>
        <p:txBody>
          <a:bodyPr wrap="square" rtlCol="0">
            <a:spAutoFit/>
          </a:bodyPr>
          <a:lstStyle/>
          <a:p>
            <a:r>
              <a:rPr lang="es-ES" sz="900" dirty="0"/>
              <a:t>Creación del documento: 09/11/2024  actualizado: 13/11/2024</a:t>
            </a:r>
          </a:p>
        </p:txBody>
      </p:sp>
      <p:sp>
        <p:nvSpPr>
          <p:cNvPr id="11" name="6 CuadroTexto">
            <a:extLst>
              <a:ext uri="{FF2B5EF4-FFF2-40B4-BE49-F238E27FC236}">
                <a16:creationId xmlns:a16="http://schemas.microsoft.com/office/drawing/2014/main" id="{76C7A1CB-F22D-40F4-9F8D-23439144C66A}"/>
              </a:ext>
            </a:extLst>
          </p:cNvPr>
          <p:cNvSpPr txBox="1"/>
          <p:nvPr/>
        </p:nvSpPr>
        <p:spPr>
          <a:xfrm>
            <a:off x="308084" y="1080501"/>
            <a:ext cx="8664377" cy="1085759"/>
          </a:xfrm>
          <a:prstGeom prst="rect">
            <a:avLst/>
          </a:prstGeom>
          <a:noFill/>
        </p:spPr>
        <p:txBody>
          <a:bodyPr wrap="square" lIns="99897" tIns="49949" rIns="99897" bIns="49949">
            <a:spAutoFit/>
          </a:bodyPr>
          <a:lstStyle/>
          <a:p>
            <a:pPr algn="just" eaLnBrk="1" fontAlgn="auto" hangingPunct="1">
              <a:spcBef>
                <a:spcPts val="0"/>
              </a:spcBef>
              <a:spcAft>
                <a:spcPts val="0"/>
              </a:spcAft>
              <a:defRPr/>
            </a:pPr>
            <a:r>
              <a:rPr lang="es-ES" sz="1600" dirty="0">
                <a:solidFill>
                  <a:schemeClr val="bg2">
                    <a:lumMod val="10000"/>
                  </a:schemeClr>
                </a:solidFill>
                <a:latin typeface="+mn-lt"/>
              </a:rPr>
              <a:t>Se remitirá fichero XML de actividad, </a:t>
            </a:r>
            <a:r>
              <a:rPr lang="es-ES" sz="1600" b="1" dirty="0">
                <a:solidFill>
                  <a:schemeClr val="bg2">
                    <a:lumMod val="10000"/>
                  </a:schemeClr>
                </a:solidFill>
                <a:latin typeface="+mn-lt"/>
              </a:rPr>
              <a:t>a mes vencido</a:t>
            </a:r>
            <a:r>
              <a:rPr lang="es-ES" sz="1600" dirty="0">
                <a:solidFill>
                  <a:schemeClr val="bg2">
                    <a:lumMod val="10000"/>
                  </a:schemeClr>
                </a:solidFill>
                <a:latin typeface="+mn-lt"/>
              </a:rPr>
              <a:t>, indicando la información sobre los periodos de actividad e inactividad </a:t>
            </a:r>
            <a:r>
              <a:rPr lang="es-ES" sz="1600" dirty="0">
                <a:solidFill>
                  <a:schemeClr val="bg2">
                    <a:lumMod val="10000"/>
                  </a:schemeClr>
                </a:solidFill>
              </a:rPr>
              <a:t>del mes natural anterior</a:t>
            </a:r>
            <a:r>
              <a:rPr lang="es-ES" sz="1600" dirty="0">
                <a:solidFill>
                  <a:schemeClr val="bg2">
                    <a:lumMod val="10000"/>
                  </a:schemeClr>
                </a:solidFill>
                <a:latin typeface="+mn-lt"/>
              </a:rPr>
              <a:t> de todas las personas trabajadoras </a:t>
            </a:r>
            <a:r>
              <a:rPr lang="es-ES" sz="1600" u="sng" dirty="0">
                <a:solidFill>
                  <a:schemeClr val="bg2">
                    <a:lumMod val="10000"/>
                  </a:schemeClr>
                </a:solidFill>
                <a:latin typeface="+mn-lt"/>
              </a:rPr>
              <a:t>que tengan algún día de inactividad</a:t>
            </a:r>
            <a:r>
              <a:rPr lang="es-ES" sz="1600" dirty="0">
                <a:solidFill>
                  <a:schemeClr val="bg2">
                    <a:lumMod val="10000"/>
                  </a:schemeClr>
                </a:solidFill>
                <a:latin typeface="+mn-lt"/>
              </a:rPr>
              <a:t> y deban percibir algún día de prestación en el mes, así  como para informar las bajas o cualquier otra situación que afecte a la prestación (ERTE). </a:t>
            </a:r>
            <a:endParaRPr lang="es-ES_tradnl" sz="1600" dirty="0">
              <a:solidFill>
                <a:schemeClr val="bg2">
                  <a:lumMod val="10000"/>
                </a:schemeClr>
              </a:solidFill>
              <a:latin typeface="+mn-lt"/>
            </a:endParaRPr>
          </a:p>
        </p:txBody>
      </p:sp>
      <p:sp>
        <p:nvSpPr>
          <p:cNvPr id="12" name="12 CuadroTexto">
            <a:extLst>
              <a:ext uri="{FF2B5EF4-FFF2-40B4-BE49-F238E27FC236}">
                <a16:creationId xmlns:a16="http://schemas.microsoft.com/office/drawing/2014/main" id="{BE7F8B6C-6C92-4F16-9C27-59624960A031}"/>
              </a:ext>
            </a:extLst>
          </p:cNvPr>
          <p:cNvSpPr txBox="1"/>
          <p:nvPr/>
        </p:nvSpPr>
        <p:spPr>
          <a:xfrm>
            <a:off x="771913" y="2299343"/>
            <a:ext cx="7600174" cy="2392398"/>
          </a:xfrm>
          <a:prstGeom prst="rect">
            <a:avLst/>
          </a:prstGeom>
          <a:gradFill flip="none" rotWithShape="1">
            <a:gsLst>
              <a:gs pos="18000">
                <a:srgbClr val="ECF3F8"/>
              </a:gs>
              <a:gs pos="0">
                <a:schemeClr val="accent5">
                  <a:lumMod val="20000"/>
                  <a:lumOff val="80000"/>
                </a:schemeClr>
              </a:gs>
              <a:gs pos="92000">
                <a:schemeClr val="accent1">
                  <a:lumMod val="45000"/>
                  <a:lumOff val="55000"/>
                </a:schemeClr>
              </a:gs>
              <a:gs pos="48000">
                <a:schemeClr val="accent1">
                  <a:lumMod val="20000"/>
                  <a:lumOff val="80000"/>
                </a:schemeClr>
              </a:gs>
              <a:gs pos="0">
                <a:srgbClr val="E7ECF1"/>
              </a:gs>
            </a:gsLst>
            <a:lin ang="16200000" scaled="1"/>
            <a:tileRect/>
          </a:gradFill>
          <a:ln w="6350">
            <a:solidFill>
              <a:schemeClr val="tx1"/>
            </a:solidFill>
          </a:ln>
        </p:spPr>
        <p:txBody>
          <a:bodyPr wrap="square" lIns="99897" tIns="49949" rIns="99897" bIns="49949">
            <a:spAutoFit/>
          </a:bodyPr>
          <a:lstStyle/>
          <a:p>
            <a:pPr algn="just" eaLnBrk="1" fontAlgn="auto" hangingPunct="1">
              <a:spcBef>
                <a:spcPts val="0"/>
              </a:spcBef>
              <a:spcAft>
                <a:spcPts val="0"/>
              </a:spcAft>
              <a:defRPr/>
            </a:pPr>
            <a:r>
              <a:rPr lang="es-ES" sz="1700" b="1" dirty="0">
                <a:latin typeface="+mn-lt"/>
              </a:rPr>
              <a:t>Cálculo DAE </a:t>
            </a:r>
            <a:r>
              <a:rPr lang="es-ES" sz="1700" dirty="0">
                <a:latin typeface="+mn-lt"/>
              </a:rPr>
              <a:t>(número de horas totales trabajadas en el mes/número de horas de jornada diaria del trabajador previa al ERTE) para las medidas de reducción de jornada. </a:t>
            </a:r>
          </a:p>
          <a:p>
            <a:pPr marL="357188" algn="just" eaLnBrk="1" fontAlgn="auto" hangingPunct="1">
              <a:spcBef>
                <a:spcPts val="500"/>
              </a:spcBef>
              <a:spcAft>
                <a:spcPts val="0"/>
              </a:spcAft>
              <a:defRPr/>
            </a:pPr>
            <a:r>
              <a:rPr lang="es-ES" sz="1700" b="1" dirty="0">
                <a:latin typeface="+mn-lt"/>
              </a:rPr>
              <a:t>DAE</a:t>
            </a:r>
            <a:r>
              <a:rPr lang="es-ES" sz="1700" dirty="0">
                <a:latin typeface="+mn-lt"/>
              </a:rPr>
              <a:t> x 1,25 (descansos): se marcarán con código 03 (días de actividad) en un solo intervalo seguidos, preferentemente al final de mes. El resto de días se marcarán con 01 (inactividad). Se indica </a:t>
            </a:r>
            <a:r>
              <a:rPr lang="es-ES" sz="1700" b="1" dirty="0">
                <a:latin typeface="+mn-lt"/>
              </a:rPr>
              <a:t>coeficiente 1 en lugar de 1,25 </a:t>
            </a:r>
            <a:r>
              <a:rPr lang="es-ES" sz="1700" dirty="0">
                <a:latin typeface="+mn-lt"/>
              </a:rPr>
              <a:t>en el asistente en Excel de certific@2, dado que ya están calculados los días de descanso.</a:t>
            </a:r>
          </a:p>
          <a:p>
            <a:pPr algn="just" eaLnBrk="1" fontAlgn="auto" hangingPunct="1">
              <a:lnSpc>
                <a:spcPts val="800"/>
              </a:lnSpc>
              <a:spcBef>
                <a:spcPts val="0"/>
              </a:spcBef>
              <a:spcAft>
                <a:spcPts val="0"/>
              </a:spcAft>
              <a:defRPr/>
            </a:pPr>
            <a:endParaRPr lang="es-ES" sz="1700" dirty="0">
              <a:latin typeface="+mn-lt"/>
            </a:endParaRPr>
          </a:p>
        </p:txBody>
      </p:sp>
      <p:sp>
        <p:nvSpPr>
          <p:cNvPr id="13" name="4 CuadroTexto">
            <a:extLst>
              <a:ext uri="{FF2B5EF4-FFF2-40B4-BE49-F238E27FC236}">
                <a16:creationId xmlns:a16="http://schemas.microsoft.com/office/drawing/2014/main" id="{524CF4BC-1D5E-4F80-8181-4EF7925B2451}"/>
              </a:ext>
            </a:extLst>
          </p:cNvPr>
          <p:cNvSpPr txBox="1"/>
          <p:nvPr/>
        </p:nvSpPr>
        <p:spPr>
          <a:xfrm>
            <a:off x="595656" y="5094484"/>
            <a:ext cx="8304715" cy="793371"/>
          </a:xfrm>
          <a:prstGeom prst="rect">
            <a:avLst/>
          </a:prstGeom>
          <a:noFill/>
          <a:ln w="6350">
            <a:noFill/>
          </a:ln>
        </p:spPr>
        <p:txBody>
          <a:bodyPr wrap="square" lIns="99897" tIns="49949" rIns="99897" bIns="49949">
            <a:spAutoFit/>
          </a:bodyPr>
          <a:lstStyle>
            <a:defPPr>
              <a:defRPr lang="es-ES_tradnl"/>
            </a:defPPr>
            <a:lvl1pPr algn="just">
              <a:defRPr sz="1400" b="1"/>
            </a:lvl1pPr>
          </a:lstStyle>
          <a:p>
            <a:pPr eaLnBrk="1" fontAlgn="auto" hangingPunct="1">
              <a:spcBef>
                <a:spcPts val="0"/>
              </a:spcBef>
              <a:spcAft>
                <a:spcPts val="0"/>
              </a:spcAft>
              <a:defRPr/>
            </a:pPr>
            <a:r>
              <a:rPr lang="es-ES" sz="1500" b="0" dirty="0">
                <a:latin typeface="+mn-lt"/>
              </a:rPr>
              <a:t>IMPORTANTE: Si el trabajador está en inactividad todo el mes (suspensión), pero hay que enviar fichero XML porque se habían enviado previamente ficheros al haber tenido algún día de actividad, se indicarán todos los días con código 01 y no se marcarán días de descanso con la clave 05.</a:t>
            </a:r>
            <a:endParaRPr lang="es-ES_tradnl" sz="1500" b="0" dirty="0">
              <a:latin typeface="+mn-lt"/>
            </a:endParaRPr>
          </a:p>
        </p:txBody>
      </p:sp>
    </p:spTree>
    <p:extLst>
      <p:ext uri="{BB962C8B-B14F-4D97-AF65-F5344CB8AC3E}">
        <p14:creationId xmlns:p14="http://schemas.microsoft.com/office/powerpoint/2010/main" val="85787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nodeType="afterEffect">
                                  <p:stCondLst>
                                    <p:cond delay="200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20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CuadroTexto">
            <a:extLst>
              <a:ext uri="{FF2B5EF4-FFF2-40B4-BE49-F238E27FC236}">
                <a16:creationId xmlns:a16="http://schemas.microsoft.com/office/drawing/2014/main" id="{EEF29B26-3166-4E36-BABF-5723DA0553F4}"/>
              </a:ext>
            </a:extLst>
          </p:cNvPr>
          <p:cNvSpPr txBox="1"/>
          <p:nvPr/>
        </p:nvSpPr>
        <p:spPr>
          <a:xfrm>
            <a:off x="287671" y="1022607"/>
            <a:ext cx="8568657" cy="5241640"/>
          </a:xfrm>
          <a:prstGeom prst="rect">
            <a:avLst/>
          </a:prstGeom>
          <a:noFill/>
          <a:ln w="31750">
            <a:noFill/>
          </a:ln>
        </p:spPr>
        <p:txBody>
          <a:bodyPr wrap="square" lIns="99897" tIns="49949" rIns="99897" bIns="49949">
            <a:spAutoFit/>
          </a:bodyPr>
          <a:lstStyle/>
          <a:p>
            <a:pPr algn="just" eaLnBrk="1" fontAlgn="auto" hangingPunct="1">
              <a:spcBef>
                <a:spcPts val="0"/>
              </a:spcBef>
              <a:spcAft>
                <a:spcPts val="0"/>
              </a:spcAft>
              <a:defRPr/>
            </a:pPr>
            <a:r>
              <a:rPr lang="es-ES" sz="2000" b="1" dirty="0">
                <a:solidFill>
                  <a:schemeClr val="tx2"/>
                </a:solidFill>
              </a:rPr>
              <a:t>Se comunicará mediante los ficheros XML mensuales:</a:t>
            </a:r>
          </a:p>
          <a:p>
            <a:pPr algn="just" eaLnBrk="1" fontAlgn="auto" hangingPunct="1">
              <a:lnSpc>
                <a:spcPts val="513"/>
              </a:lnSpc>
              <a:spcBef>
                <a:spcPts val="0"/>
              </a:spcBef>
              <a:spcAft>
                <a:spcPts val="0"/>
              </a:spcAft>
              <a:defRPr/>
            </a:pPr>
            <a:endParaRPr lang="es-ES" sz="1539" dirty="0">
              <a:solidFill>
                <a:srgbClr val="002E54"/>
              </a:solidFill>
              <a:latin typeface="+mn-lt"/>
              <a:cs typeface="Arial" panose="020B0604020202020204" pitchFamily="34" charset="0"/>
            </a:endParaRPr>
          </a:p>
          <a:p>
            <a:pPr marL="244345" indent="-244345" eaLnBrk="1" fontAlgn="auto" hangingPunct="1">
              <a:spcBef>
                <a:spcPts val="400"/>
              </a:spcBef>
              <a:spcAft>
                <a:spcPts val="0"/>
              </a:spcAft>
              <a:buFontTx/>
              <a:buChar char="-"/>
              <a:defRPr/>
            </a:pPr>
            <a:r>
              <a:rPr lang="es-ES" sz="1600" dirty="0">
                <a:solidFill>
                  <a:schemeClr val="tx2">
                    <a:lumMod val="75000"/>
                  </a:schemeClr>
                </a:solidFill>
                <a:cs typeface="Arial" panose="020B0604020202020204" pitchFamily="34" charset="0"/>
              </a:rPr>
              <a:t>con el código </a:t>
            </a:r>
            <a:r>
              <a:rPr lang="es-ES" sz="1600" b="1" dirty="0">
                <a:solidFill>
                  <a:schemeClr val="tx2">
                    <a:lumMod val="75000"/>
                  </a:schemeClr>
                </a:solidFill>
                <a:highlight>
                  <a:srgbClr val="FFFF00"/>
                </a:highlight>
                <a:cs typeface="Arial" panose="020B0604020202020204" pitchFamily="34" charset="0"/>
              </a:rPr>
              <a:t>01</a:t>
            </a:r>
            <a:r>
              <a:rPr lang="es-ES" sz="1600" dirty="0">
                <a:solidFill>
                  <a:schemeClr val="tx2">
                    <a:lumMod val="75000"/>
                  </a:schemeClr>
                </a:solidFill>
                <a:cs typeface="Arial" panose="020B0604020202020204" pitchFamily="34" charset="0"/>
              </a:rPr>
              <a:t>  los días de </a:t>
            </a:r>
            <a:r>
              <a:rPr lang="es-ES" sz="1600" b="1" dirty="0">
                <a:solidFill>
                  <a:schemeClr val="tx2">
                    <a:lumMod val="75000"/>
                  </a:schemeClr>
                </a:solidFill>
                <a:cs typeface="Arial" panose="020B0604020202020204" pitchFamily="34" charset="0"/>
              </a:rPr>
              <a:t>inactividad</a:t>
            </a:r>
            <a:r>
              <a:rPr lang="es-ES" sz="1600" dirty="0">
                <a:solidFill>
                  <a:schemeClr val="tx2">
                    <a:lumMod val="75000"/>
                  </a:schemeClr>
                </a:solidFill>
                <a:cs typeface="Arial" panose="020B0604020202020204" pitchFamily="34" charset="0"/>
              </a:rPr>
              <a:t> reales o calculados (DAE-días de actividad equivalente) durante la reducción de jornada,</a:t>
            </a:r>
          </a:p>
          <a:p>
            <a:pPr marL="244345" indent="-244345" eaLnBrk="1" fontAlgn="auto" hangingPunct="1">
              <a:spcBef>
                <a:spcPts val="400"/>
              </a:spcBef>
              <a:spcAft>
                <a:spcPts val="0"/>
              </a:spcAft>
              <a:buFontTx/>
              <a:buChar char="-"/>
              <a:defRPr/>
            </a:pPr>
            <a:r>
              <a:rPr lang="es-ES" sz="1600" dirty="0">
                <a:solidFill>
                  <a:schemeClr val="tx2">
                    <a:lumMod val="75000"/>
                  </a:schemeClr>
                </a:solidFill>
                <a:cs typeface="Arial" panose="020B0604020202020204" pitchFamily="34" charset="0"/>
              </a:rPr>
              <a:t>con el código </a:t>
            </a:r>
            <a:r>
              <a:rPr lang="es-ES" sz="1600" b="1" dirty="0">
                <a:solidFill>
                  <a:schemeClr val="tx2">
                    <a:lumMod val="75000"/>
                  </a:schemeClr>
                </a:solidFill>
                <a:highlight>
                  <a:srgbClr val="FFFF00"/>
                </a:highlight>
                <a:cs typeface="Arial" panose="020B0604020202020204" pitchFamily="34" charset="0"/>
              </a:rPr>
              <a:t>01</a:t>
            </a:r>
            <a:r>
              <a:rPr lang="es-ES" sz="1600" dirty="0">
                <a:solidFill>
                  <a:schemeClr val="tx2">
                    <a:lumMod val="75000"/>
                  </a:schemeClr>
                </a:solidFill>
                <a:cs typeface="Arial" panose="020B0604020202020204" pitchFamily="34" charset="0"/>
              </a:rPr>
              <a:t> la </a:t>
            </a:r>
            <a:r>
              <a:rPr lang="es-ES" sz="1600" b="1" dirty="0">
                <a:solidFill>
                  <a:schemeClr val="tx2">
                    <a:lumMod val="75000"/>
                  </a:schemeClr>
                </a:solidFill>
                <a:cs typeface="Arial" panose="020B0604020202020204" pitchFamily="34" charset="0"/>
              </a:rPr>
              <a:t>inactividad</a:t>
            </a:r>
            <a:r>
              <a:rPr lang="es-ES" sz="1600" dirty="0">
                <a:solidFill>
                  <a:schemeClr val="tx2">
                    <a:lumMod val="75000"/>
                  </a:schemeClr>
                </a:solidFill>
                <a:cs typeface="Arial" panose="020B0604020202020204" pitchFamily="34" charset="0"/>
              </a:rPr>
              <a:t> total en el mes para las personas en suspensión si previamente remitió fichero XML, por haberse informado actividad u otra situación,</a:t>
            </a:r>
          </a:p>
          <a:p>
            <a:pPr marL="244345" indent="-244345" eaLnBrk="1" fontAlgn="auto" hangingPunct="1">
              <a:spcBef>
                <a:spcPts val="400"/>
              </a:spcBef>
              <a:spcAft>
                <a:spcPts val="0"/>
              </a:spcAft>
              <a:buFontTx/>
              <a:buChar char="-"/>
              <a:defRPr/>
            </a:pPr>
            <a:r>
              <a:rPr lang="es-ES" sz="1600" dirty="0">
                <a:solidFill>
                  <a:schemeClr val="tx2">
                    <a:lumMod val="75000"/>
                  </a:schemeClr>
                </a:solidFill>
                <a:latin typeface="+mn-lt"/>
                <a:cs typeface="Arial" panose="020B0604020202020204" pitchFamily="34" charset="0"/>
              </a:rPr>
              <a:t>con el código </a:t>
            </a:r>
            <a:r>
              <a:rPr lang="es-ES" sz="1600" b="1" dirty="0">
                <a:solidFill>
                  <a:schemeClr val="tx2">
                    <a:lumMod val="75000"/>
                  </a:schemeClr>
                </a:solidFill>
                <a:highlight>
                  <a:srgbClr val="FFFF00"/>
                </a:highlight>
                <a:latin typeface="+mn-lt"/>
                <a:cs typeface="Arial" panose="020B0604020202020204" pitchFamily="34" charset="0"/>
              </a:rPr>
              <a:t>03</a:t>
            </a:r>
            <a:r>
              <a:rPr lang="es-ES" sz="1600" dirty="0">
                <a:solidFill>
                  <a:schemeClr val="tx2">
                    <a:lumMod val="75000"/>
                  </a:schemeClr>
                </a:solidFill>
                <a:latin typeface="+mn-lt"/>
                <a:cs typeface="Arial" panose="020B0604020202020204" pitchFamily="34" charset="0"/>
              </a:rPr>
              <a:t> la </a:t>
            </a:r>
            <a:r>
              <a:rPr lang="es-ES" sz="1600" b="1" dirty="0">
                <a:solidFill>
                  <a:schemeClr val="tx2">
                    <a:lumMod val="75000"/>
                  </a:schemeClr>
                </a:solidFill>
                <a:latin typeface="+mn-lt"/>
                <a:cs typeface="Arial" panose="020B0604020202020204" pitchFamily="34" charset="0"/>
              </a:rPr>
              <a:t>actividad</a:t>
            </a:r>
            <a:r>
              <a:rPr lang="es-ES" sz="1600" dirty="0">
                <a:solidFill>
                  <a:schemeClr val="tx2">
                    <a:lumMod val="75000"/>
                  </a:schemeClr>
                </a:solidFill>
                <a:latin typeface="+mn-lt"/>
                <a:cs typeface="Arial" panose="020B0604020202020204" pitchFamily="34" charset="0"/>
              </a:rPr>
              <a:t> durante la reducción de jornada,</a:t>
            </a:r>
          </a:p>
          <a:p>
            <a:pPr marL="244345" indent="-244345" eaLnBrk="1" fontAlgn="auto" hangingPunct="1">
              <a:spcBef>
                <a:spcPts val="400"/>
              </a:spcBef>
              <a:spcAft>
                <a:spcPts val="0"/>
              </a:spcAft>
              <a:buFontTx/>
              <a:buChar char="-"/>
              <a:defRPr/>
            </a:pPr>
            <a:r>
              <a:rPr lang="es-ES" sz="1600" dirty="0">
                <a:solidFill>
                  <a:schemeClr val="tx2">
                    <a:lumMod val="75000"/>
                  </a:schemeClr>
                </a:solidFill>
                <a:latin typeface="+mn-lt"/>
                <a:cs typeface="Arial" panose="020B0604020202020204" pitchFamily="34" charset="0"/>
              </a:rPr>
              <a:t>con el código </a:t>
            </a:r>
            <a:r>
              <a:rPr lang="es-ES" sz="1600" b="1" dirty="0">
                <a:solidFill>
                  <a:schemeClr val="tx2">
                    <a:lumMod val="75000"/>
                  </a:schemeClr>
                </a:solidFill>
                <a:highlight>
                  <a:srgbClr val="FFFF00"/>
                </a:highlight>
                <a:latin typeface="+mn-lt"/>
                <a:cs typeface="Arial" panose="020B0604020202020204" pitchFamily="34" charset="0"/>
              </a:rPr>
              <a:t>03</a:t>
            </a:r>
            <a:r>
              <a:rPr lang="es-ES" sz="1600" dirty="0">
                <a:solidFill>
                  <a:schemeClr val="tx2">
                    <a:lumMod val="75000"/>
                  </a:schemeClr>
                </a:solidFill>
                <a:latin typeface="+mn-lt"/>
                <a:cs typeface="Arial" panose="020B0604020202020204" pitchFamily="34" charset="0"/>
              </a:rPr>
              <a:t> la baja en la prestación por reincorporación de las personas en ERTE a la actividad y a su jornada habitual, sea con carácter definitivo o temporal,</a:t>
            </a:r>
          </a:p>
          <a:p>
            <a:pPr marL="244345" indent="-244345" eaLnBrk="1" fontAlgn="auto" hangingPunct="1">
              <a:spcBef>
                <a:spcPts val="400"/>
              </a:spcBef>
              <a:spcAft>
                <a:spcPts val="0"/>
              </a:spcAft>
              <a:buFontTx/>
              <a:buChar char="-"/>
              <a:defRPr/>
            </a:pPr>
            <a:r>
              <a:rPr lang="es-ES" sz="1600" dirty="0">
                <a:solidFill>
                  <a:schemeClr val="tx2">
                    <a:lumMod val="75000"/>
                  </a:schemeClr>
                </a:solidFill>
                <a:latin typeface="+mn-lt"/>
                <a:cs typeface="Arial" panose="020B0604020202020204" pitchFamily="34" charset="0"/>
              </a:rPr>
              <a:t>con el código </a:t>
            </a:r>
            <a:r>
              <a:rPr lang="es-ES" sz="1600" b="1" dirty="0">
                <a:solidFill>
                  <a:schemeClr val="tx2">
                    <a:lumMod val="75000"/>
                  </a:schemeClr>
                </a:solidFill>
                <a:highlight>
                  <a:srgbClr val="FFFF00"/>
                </a:highlight>
                <a:latin typeface="+mn-lt"/>
                <a:cs typeface="Arial" panose="020B0604020202020204" pitchFamily="34" charset="0"/>
              </a:rPr>
              <a:t>03</a:t>
            </a:r>
            <a:r>
              <a:rPr lang="es-ES" sz="1600" dirty="0">
                <a:solidFill>
                  <a:schemeClr val="tx2">
                    <a:lumMod val="75000"/>
                  </a:schemeClr>
                </a:solidFill>
                <a:latin typeface="+mn-lt"/>
                <a:cs typeface="Arial" panose="020B0604020202020204" pitchFamily="34" charset="0"/>
              </a:rPr>
              <a:t> las bajas de otra naturaleza, como pueden ser fin de contrato, despido, baja voluntaria, excedencia,</a:t>
            </a:r>
          </a:p>
          <a:p>
            <a:pPr marL="244345" indent="-244345" eaLnBrk="1" fontAlgn="auto" hangingPunct="1">
              <a:spcBef>
                <a:spcPts val="400"/>
              </a:spcBef>
              <a:spcAft>
                <a:spcPts val="0"/>
              </a:spcAft>
              <a:buFontTx/>
              <a:buChar char="-"/>
              <a:defRPr/>
            </a:pPr>
            <a:r>
              <a:rPr lang="es-ES" sz="1600" dirty="0">
                <a:solidFill>
                  <a:schemeClr val="tx2">
                    <a:lumMod val="75000"/>
                  </a:schemeClr>
                </a:solidFill>
                <a:latin typeface="+mn-lt"/>
                <a:cs typeface="Arial" panose="020B0604020202020204" pitchFamily="34" charset="0"/>
              </a:rPr>
              <a:t>con el código </a:t>
            </a:r>
            <a:r>
              <a:rPr lang="es-ES" sz="1600" b="1" dirty="0">
                <a:solidFill>
                  <a:schemeClr val="tx2">
                    <a:lumMod val="75000"/>
                  </a:schemeClr>
                </a:solidFill>
                <a:highlight>
                  <a:srgbClr val="FFFF00"/>
                </a:highlight>
                <a:latin typeface="+mn-lt"/>
                <a:cs typeface="Arial" panose="020B0604020202020204" pitchFamily="34" charset="0"/>
              </a:rPr>
              <a:t>04</a:t>
            </a:r>
            <a:r>
              <a:rPr lang="es-ES" sz="1600" dirty="0">
                <a:solidFill>
                  <a:schemeClr val="tx2">
                    <a:lumMod val="75000"/>
                  </a:schemeClr>
                </a:solidFill>
                <a:latin typeface="+mn-lt"/>
                <a:cs typeface="Arial" panose="020B0604020202020204" pitchFamily="34" charset="0"/>
              </a:rPr>
              <a:t> las situaciones de IT y de percepción de la prestación del INSS por nacimiento y cuidado de menor (</a:t>
            </a:r>
            <a:r>
              <a:rPr lang="es-ES" sz="1600" dirty="0">
                <a:solidFill>
                  <a:schemeClr val="tx2">
                    <a:lumMod val="75000"/>
                  </a:schemeClr>
                </a:solidFill>
                <a:cs typeface="Arial" panose="020B0604020202020204" pitchFamily="34" charset="0"/>
              </a:rPr>
              <a:t>maternidad/paternidad</a:t>
            </a:r>
            <a:r>
              <a:rPr lang="es-ES" sz="1600" dirty="0">
                <a:solidFill>
                  <a:schemeClr val="tx2">
                    <a:lumMod val="75000"/>
                  </a:schemeClr>
                </a:solidFill>
                <a:latin typeface="+mn-lt"/>
                <a:cs typeface="Arial" panose="020B0604020202020204" pitchFamily="34" charset="0"/>
              </a:rPr>
              <a:t>) que se produzcan tras el reconocimiento de la prestación por ERTE DANA,</a:t>
            </a:r>
          </a:p>
          <a:p>
            <a:pPr marL="244345" indent="-244345" eaLnBrk="1" fontAlgn="auto" hangingPunct="1">
              <a:spcBef>
                <a:spcPts val="400"/>
              </a:spcBef>
              <a:spcAft>
                <a:spcPts val="0"/>
              </a:spcAft>
              <a:buFontTx/>
              <a:buChar char="-"/>
              <a:defRPr/>
            </a:pPr>
            <a:r>
              <a:rPr lang="es-ES" sz="1600" dirty="0">
                <a:solidFill>
                  <a:schemeClr val="tx2">
                    <a:lumMod val="75000"/>
                  </a:schemeClr>
                </a:solidFill>
                <a:cs typeface="Arial" panose="020B0604020202020204" pitchFamily="34" charset="0"/>
              </a:rPr>
              <a:t>con el código </a:t>
            </a:r>
            <a:r>
              <a:rPr lang="es-ES" sz="1600" b="1" dirty="0">
                <a:solidFill>
                  <a:schemeClr val="tx2">
                    <a:lumMod val="75000"/>
                  </a:schemeClr>
                </a:solidFill>
                <a:highlight>
                  <a:srgbClr val="FFFF00"/>
                </a:highlight>
                <a:cs typeface="Arial" panose="020B0604020202020204" pitchFamily="34" charset="0"/>
              </a:rPr>
              <a:t>06</a:t>
            </a:r>
            <a:r>
              <a:rPr lang="es-ES" sz="1600" dirty="0">
                <a:solidFill>
                  <a:schemeClr val="tx2">
                    <a:lumMod val="75000"/>
                  </a:schemeClr>
                </a:solidFill>
                <a:cs typeface="Arial" panose="020B0604020202020204" pitchFamily="34" charset="0"/>
              </a:rPr>
              <a:t> las vacaciones que se disfruten durante la percepción de prestación ERTE,</a:t>
            </a:r>
          </a:p>
          <a:p>
            <a:pPr marL="244345" indent="-244345" eaLnBrk="1" fontAlgn="auto" hangingPunct="1">
              <a:spcBef>
                <a:spcPts val="400"/>
              </a:spcBef>
              <a:spcAft>
                <a:spcPts val="0"/>
              </a:spcAft>
              <a:buFontTx/>
              <a:buChar char="-"/>
              <a:defRPr/>
            </a:pPr>
            <a:r>
              <a:rPr lang="es-ES" sz="1600" dirty="0">
                <a:solidFill>
                  <a:schemeClr val="tx2">
                    <a:lumMod val="75000"/>
                  </a:schemeClr>
                </a:solidFill>
                <a:latin typeface="+mn-lt"/>
                <a:cs typeface="Arial" panose="020B0604020202020204" pitchFamily="34" charset="0"/>
              </a:rPr>
              <a:t>con el código </a:t>
            </a:r>
            <a:r>
              <a:rPr lang="es-ES" sz="1600" b="1" dirty="0">
                <a:solidFill>
                  <a:schemeClr val="tx2">
                    <a:lumMod val="75000"/>
                  </a:schemeClr>
                </a:solidFill>
                <a:highlight>
                  <a:srgbClr val="FFFF00"/>
                </a:highlight>
                <a:latin typeface="+mn-lt"/>
                <a:cs typeface="Arial" panose="020B0604020202020204" pitchFamily="34" charset="0"/>
              </a:rPr>
              <a:t>03</a:t>
            </a:r>
            <a:r>
              <a:rPr lang="es-ES" sz="1600" dirty="0">
                <a:solidFill>
                  <a:schemeClr val="tx2">
                    <a:lumMod val="75000"/>
                  </a:schemeClr>
                </a:solidFill>
                <a:latin typeface="+mn-lt"/>
                <a:cs typeface="Arial" panose="020B0604020202020204" pitchFamily="34" charset="0"/>
              </a:rPr>
              <a:t> </a:t>
            </a:r>
            <a:r>
              <a:rPr lang="es-ES" sz="1600" dirty="0">
                <a:solidFill>
                  <a:schemeClr val="tx2">
                    <a:lumMod val="75000"/>
                  </a:schemeClr>
                </a:solidFill>
                <a:cs typeface="Arial" panose="020B0604020202020204" pitchFamily="34" charset="0"/>
              </a:rPr>
              <a:t>de actividad </a:t>
            </a:r>
            <a:r>
              <a:rPr lang="es-ES" sz="1600" dirty="0">
                <a:solidFill>
                  <a:schemeClr val="tx2">
                    <a:lumMod val="75000"/>
                  </a:schemeClr>
                </a:solidFill>
                <a:latin typeface="+mn-lt"/>
                <a:cs typeface="Arial" panose="020B0604020202020204" pitchFamily="34" charset="0"/>
              </a:rPr>
              <a:t>o </a:t>
            </a:r>
            <a:r>
              <a:rPr lang="es-ES" sz="1600" b="1" dirty="0">
                <a:solidFill>
                  <a:schemeClr val="tx2">
                    <a:lumMod val="75000"/>
                  </a:schemeClr>
                </a:solidFill>
                <a:highlight>
                  <a:srgbClr val="FFFF00"/>
                </a:highlight>
                <a:latin typeface="+mn-lt"/>
                <a:cs typeface="Arial" panose="020B0604020202020204" pitchFamily="34" charset="0"/>
              </a:rPr>
              <a:t>01</a:t>
            </a:r>
            <a:r>
              <a:rPr lang="es-ES" sz="1600" dirty="0">
                <a:solidFill>
                  <a:schemeClr val="tx2">
                    <a:lumMod val="75000"/>
                  </a:schemeClr>
                </a:solidFill>
                <a:latin typeface="+mn-lt"/>
                <a:cs typeface="Arial" panose="020B0604020202020204" pitchFamily="34" charset="0"/>
              </a:rPr>
              <a:t> de inactividad los días festivos según caiga la fecha en uno u otro intervalo,</a:t>
            </a:r>
          </a:p>
          <a:p>
            <a:pPr marL="244345" indent="-244345" eaLnBrk="1" fontAlgn="auto" hangingPunct="1">
              <a:spcBef>
                <a:spcPts val="400"/>
              </a:spcBef>
              <a:spcAft>
                <a:spcPts val="0"/>
              </a:spcAft>
              <a:buFontTx/>
              <a:buChar char="-"/>
              <a:defRPr/>
            </a:pPr>
            <a:r>
              <a:rPr lang="es-ES" sz="1600" dirty="0">
                <a:solidFill>
                  <a:schemeClr val="tx2">
                    <a:lumMod val="75000"/>
                  </a:schemeClr>
                </a:solidFill>
                <a:latin typeface="+mn-lt"/>
                <a:cs typeface="Arial" panose="020B0604020202020204" pitchFamily="34" charset="0"/>
              </a:rPr>
              <a:t>marcando el </a:t>
            </a:r>
            <a:r>
              <a:rPr lang="es-ES" sz="1600" b="1" dirty="0">
                <a:solidFill>
                  <a:schemeClr val="tx2">
                    <a:lumMod val="75000"/>
                  </a:schemeClr>
                </a:solidFill>
                <a:highlight>
                  <a:srgbClr val="FFFF00"/>
                </a:highlight>
                <a:latin typeface="+mn-lt"/>
                <a:cs typeface="Arial" panose="020B0604020202020204" pitchFamily="34" charset="0"/>
              </a:rPr>
              <a:t>coeficiente de actividad</a:t>
            </a:r>
            <a:r>
              <a:rPr lang="es-ES" sz="1600" b="1" dirty="0">
                <a:solidFill>
                  <a:srgbClr val="FF0000"/>
                </a:solidFill>
                <a:latin typeface="+mn-lt"/>
                <a:cs typeface="Arial" panose="020B0604020202020204" pitchFamily="34" charset="0"/>
              </a:rPr>
              <a:t>  </a:t>
            </a:r>
            <a:r>
              <a:rPr lang="es-ES" sz="1600" dirty="0">
                <a:solidFill>
                  <a:schemeClr val="tx2">
                    <a:lumMod val="75000"/>
                  </a:schemeClr>
                </a:solidFill>
                <a:latin typeface="+mn-lt"/>
                <a:cs typeface="Arial" panose="020B0604020202020204" pitchFamily="34" charset="0"/>
              </a:rPr>
              <a:t>(1,25) para incremento de 0,25 por día si corresponde reflejar los días de descanso semanal (días reales de actividad).</a:t>
            </a:r>
          </a:p>
          <a:p>
            <a:pPr algn="just" eaLnBrk="1" fontAlgn="auto" hangingPunct="1">
              <a:lnSpc>
                <a:spcPts val="684"/>
              </a:lnSpc>
              <a:spcBef>
                <a:spcPts val="0"/>
              </a:spcBef>
              <a:spcAft>
                <a:spcPts val="0"/>
              </a:spcAft>
              <a:defRPr/>
            </a:pPr>
            <a:endParaRPr lang="es-ES" sz="1600" dirty="0">
              <a:solidFill>
                <a:srgbClr val="002E54"/>
              </a:solidFill>
              <a:latin typeface="+mn-lt"/>
              <a:cs typeface="Arial" panose="020B0604020202020204" pitchFamily="34" charset="0"/>
            </a:endParaRPr>
          </a:p>
        </p:txBody>
      </p:sp>
      <p:sp>
        <p:nvSpPr>
          <p:cNvPr id="19461" name="2 Marcador de número de diapositiva">
            <a:extLst>
              <a:ext uri="{FF2B5EF4-FFF2-40B4-BE49-F238E27FC236}">
                <a16:creationId xmlns:a16="http://schemas.microsoft.com/office/drawing/2014/main" id="{282EA871-A919-472F-A6AC-DA365102F036}"/>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7A552918-9B75-44A3-864E-959B678D1D3B}" type="slidenum">
              <a:rPr lang="es-ES_tradnl" altLang="es-ES">
                <a:solidFill>
                  <a:srgbClr val="002E54"/>
                </a:solidFill>
                <a:latin typeface="Arial" panose="020B0604020202020204" pitchFamily="34" charset="0"/>
              </a:rPr>
              <a:pPr/>
              <a:t>11</a:t>
            </a:fld>
            <a:endParaRPr lang="es-ES_tradnl" altLang="es-ES">
              <a:solidFill>
                <a:srgbClr val="002E54"/>
              </a:solidFill>
              <a:latin typeface="Arial" panose="020B0604020202020204" pitchFamily="34" charset="0"/>
            </a:endParaRPr>
          </a:p>
        </p:txBody>
      </p:sp>
      <p:sp>
        <p:nvSpPr>
          <p:cNvPr id="3" name="CuadroTexto 2">
            <a:extLst>
              <a:ext uri="{FF2B5EF4-FFF2-40B4-BE49-F238E27FC236}">
                <a16:creationId xmlns:a16="http://schemas.microsoft.com/office/drawing/2014/main" id="{4D65E926-4E07-A105-2552-A787C84D1D79}"/>
              </a:ext>
            </a:extLst>
          </p:cNvPr>
          <p:cNvSpPr txBox="1"/>
          <p:nvPr/>
        </p:nvSpPr>
        <p:spPr>
          <a:xfrm>
            <a:off x="594068" y="6272684"/>
            <a:ext cx="3734474" cy="230832"/>
          </a:xfrm>
          <a:prstGeom prst="rect">
            <a:avLst/>
          </a:prstGeom>
          <a:noFill/>
        </p:spPr>
        <p:txBody>
          <a:bodyPr wrap="square" rtlCol="0">
            <a:spAutoFit/>
          </a:bodyPr>
          <a:lstStyle/>
          <a:p>
            <a:r>
              <a:rPr lang="es-ES" sz="900" dirty="0"/>
              <a:t>Creación del documento: 09/11/2024  actualizado: 12/11/2024</a:t>
            </a:r>
          </a:p>
        </p:txBody>
      </p:sp>
      <p:sp>
        <p:nvSpPr>
          <p:cNvPr id="6" name="CuadroTexto 3">
            <a:extLst>
              <a:ext uri="{FF2B5EF4-FFF2-40B4-BE49-F238E27FC236}">
                <a16:creationId xmlns:a16="http://schemas.microsoft.com/office/drawing/2014/main" id="{07BF1E22-C54B-4C5F-96B1-1D1059A905EB}"/>
              </a:ext>
            </a:extLst>
          </p:cNvPr>
          <p:cNvSpPr txBox="1">
            <a:spLocks noChangeArrowheads="1"/>
          </p:cNvSpPr>
          <p:nvPr/>
        </p:nvSpPr>
        <p:spPr bwMode="auto">
          <a:xfrm>
            <a:off x="287671" y="132088"/>
            <a:ext cx="84169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altLang="es-ES" sz="2300" b="1" dirty="0">
                <a:solidFill>
                  <a:schemeClr val="bg1"/>
                </a:solidFill>
                <a:latin typeface="Arial" panose="020B0604020202020204" pitchFamily="34" charset="0"/>
                <a:cs typeface="Arial" panose="020B0604020202020204" pitchFamily="34" charset="0"/>
              </a:rPr>
              <a:t>Tramitación ERTE: </a:t>
            </a:r>
            <a:r>
              <a:rPr lang="es-ES" altLang="es-ES" sz="2400" b="1" dirty="0">
                <a:solidFill>
                  <a:srgbClr val="FFFFFF"/>
                </a:solidFill>
                <a:latin typeface="Arial" panose="020B0604020202020204" pitchFamily="34" charset="0"/>
                <a:cs typeface="Arial" panose="020B0604020202020204" pitchFamily="34" charset="0"/>
              </a:rPr>
              <a:t>ficheros de actividad III</a:t>
            </a:r>
            <a:endParaRPr lang="es-ES" altLang="es-ES" sz="2300" b="1" dirty="0">
              <a:solidFill>
                <a:schemeClr val="bg1"/>
              </a:solidFill>
              <a:latin typeface="Arial" panose="020B0604020202020204" pitchFamily="34" charset="0"/>
              <a:cs typeface="Arial" panose="020B0604020202020204"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12</a:t>
            </a:fld>
            <a:endParaRPr lang="es-ES_tradnl" altLang="es-ES">
              <a:solidFill>
                <a:srgbClr val="002E54"/>
              </a:solidFill>
              <a:latin typeface="Arial" panose="020B0604020202020204" pitchFamily="34" charset="0"/>
            </a:endParaRP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120079" y="32839"/>
            <a:ext cx="841692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sz="2100" b="1" dirty="0">
                <a:solidFill>
                  <a:prstClr val="white"/>
                </a:solidFill>
              </a:rPr>
              <a:t>Baja de la prestación por ERTE</a:t>
            </a:r>
          </a:p>
          <a:p>
            <a:pPr algn="ctr" eaLnBrk="1" hangingPunct="1"/>
            <a:r>
              <a:rPr lang="es-ES" sz="2100" b="1" dirty="0">
                <a:solidFill>
                  <a:prstClr val="white"/>
                </a:solidFill>
              </a:rPr>
              <a:t> </a:t>
            </a:r>
            <a:r>
              <a:rPr lang="es-ES" altLang="es-ES" sz="2100" b="1" dirty="0">
                <a:solidFill>
                  <a:srgbClr val="FFFFFF"/>
                </a:solidFill>
              </a:rPr>
              <a:t>Incorporación a la actividad temporal o definitiva</a:t>
            </a:r>
            <a:endParaRPr lang="es-ES_tradnl" altLang="es-ES" sz="2100" b="1" dirty="0">
              <a:solidFill>
                <a:srgbClr val="FFFFFF"/>
              </a:solidFill>
            </a:endParaRPr>
          </a:p>
          <a:p>
            <a:pPr algn="ctr" eaLnBrk="1" hangingPunct="1"/>
            <a:endParaRPr lang="es-ES" altLang="es-ES" sz="2100"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9848929D-B17B-A5F6-855E-A2B87A6F67F5}"/>
              </a:ext>
            </a:extLst>
          </p:cNvPr>
          <p:cNvSpPr txBox="1"/>
          <p:nvPr/>
        </p:nvSpPr>
        <p:spPr>
          <a:xfrm>
            <a:off x="618341" y="6225143"/>
            <a:ext cx="3734474" cy="230832"/>
          </a:xfrm>
          <a:prstGeom prst="rect">
            <a:avLst/>
          </a:prstGeom>
          <a:noFill/>
        </p:spPr>
        <p:txBody>
          <a:bodyPr wrap="square" rtlCol="0">
            <a:spAutoFit/>
          </a:bodyPr>
          <a:lstStyle/>
          <a:p>
            <a:r>
              <a:rPr lang="es-ES" sz="900" dirty="0"/>
              <a:t>Creación del documento: 09/11/2024  actualizado: 12/11/2024</a:t>
            </a:r>
          </a:p>
        </p:txBody>
      </p:sp>
      <p:sp>
        <p:nvSpPr>
          <p:cNvPr id="11" name="11 CuadroTexto">
            <a:extLst>
              <a:ext uri="{FF2B5EF4-FFF2-40B4-BE49-F238E27FC236}">
                <a16:creationId xmlns:a16="http://schemas.microsoft.com/office/drawing/2014/main" id="{7B3564D5-1F68-41B7-8740-DA61A77275DC}"/>
              </a:ext>
            </a:extLst>
          </p:cNvPr>
          <p:cNvSpPr txBox="1"/>
          <p:nvPr/>
        </p:nvSpPr>
        <p:spPr>
          <a:xfrm>
            <a:off x="251520" y="1045509"/>
            <a:ext cx="8711952" cy="654871"/>
          </a:xfrm>
          <a:prstGeom prst="rect">
            <a:avLst/>
          </a:prstGeom>
          <a:noFill/>
        </p:spPr>
        <p:txBody>
          <a:bodyPr wrap="square" lIns="99897" tIns="49949" rIns="99897" bIns="49949">
            <a:spAutoFit/>
          </a:bodyPr>
          <a:lstStyle/>
          <a:p>
            <a:pPr algn="ctr" eaLnBrk="1" fontAlgn="auto" hangingPunct="1">
              <a:spcBef>
                <a:spcPts val="0"/>
              </a:spcBef>
              <a:spcAft>
                <a:spcPts val="0"/>
              </a:spcAft>
              <a:defRPr/>
            </a:pPr>
            <a:r>
              <a:rPr lang="es-ES" b="1" dirty="0">
                <a:latin typeface="+mn-lt"/>
              </a:rPr>
              <a:t>¿Cómo se informa de la reincorporación a la actividad a su jornada habitual a</a:t>
            </a:r>
          </a:p>
          <a:p>
            <a:pPr algn="ctr" eaLnBrk="1" fontAlgn="auto" hangingPunct="1">
              <a:spcBef>
                <a:spcPts val="0"/>
              </a:spcBef>
              <a:spcAft>
                <a:spcPts val="0"/>
              </a:spcAft>
              <a:defRPr/>
            </a:pPr>
            <a:r>
              <a:rPr lang="es-ES" b="1" dirty="0">
                <a:latin typeface="+mn-lt"/>
              </a:rPr>
              <a:t>través del fichero XML, para interrumpir el pago de la prestación?</a:t>
            </a:r>
          </a:p>
        </p:txBody>
      </p:sp>
      <p:sp>
        <p:nvSpPr>
          <p:cNvPr id="12" name="7 CuadroTexto">
            <a:extLst>
              <a:ext uri="{FF2B5EF4-FFF2-40B4-BE49-F238E27FC236}">
                <a16:creationId xmlns:a16="http://schemas.microsoft.com/office/drawing/2014/main" id="{39D3097C-10B0-48CB-97C2-CF2A0EB7FAB3}"/>
              </a:ext>
            </a:extLst>
          </p:cNvPr>
          <p:cNvSpPr txBox="1"/>
          <p:nvPr/>
        </p:nvSpPr>
        <p:spPr>
          <a:xfrm>
            <a:off x="395536" y="1797117"/>
            <a:ext cx="8348504" cy="978037"/>
          </a:xfrm>
          <a:prstGeom prst="rect">
            <a:avLst/>
          </a:prstGeom>
          <a:noFill/>
        </p:spPr>
        <p:txBody>
          <a:bodyPr wrap="square" lIns="99897" tIns="49949" rIns="99897" bIns="49949">
            <a:spAutoFit/>
          </a:bodyPr>
          <a:lstStyle/>
          <a:p>
            <a:pPr algn="just" eaLnBrk="1" fontAlgn="auto" hangingPunct="1">
              <a:spcBef>
                <a:spcPts val="0"/>
              </a:spcBef>
              <a:spcAft>
                <a:spcPts val="0"/>
              </a:spcAft>
              <a:defRPr/>
            </a:pPr>
            <a:r>
              <a:rPr lang="es-ES" sz="1900" b="1" dirty="0">
                <a:solidFill>
                  <a:schemeClr val="tx2"/>
                </a:solidFill>
                <a:latin typeface="+mn-lt"/>
              </a:rPr>
              <a:t>La baja de los trabajadores en la prestación</a:t>
            </a:r>
            <a:r>
              <a:rPr lang="es-ES" sz="1900" dirty="0">
                <a:solidFill>
                  <a:schemeClr val="tx2"/>
                </a:solidFill>
                <a:latin typeface="+mn-lt"/>
              </a:rPr>
              <a:t>, definitiva o temporal (porque vuelvan a su actividad habitual, definitiva o temporalmente) se comunicará al SEPE a través de la aplicación </a:t>
            </a:r>
            <a:r>
              <a:rPr lang="es-ES" sz="1900" b="1" dirty="0">
                <a:solidFill>
                  <a:schemeClr val="tx2"/>
                </a:solidFill>
                <a:latin typeface="+mn-lt"/>
              </a:rPr>
              <a:t>certific@2: comunicación de periodos de actividad </a:t>
            </a:r>
            <a:r>
              <a:rPr lang="es-ES" sz="1900" dirty="0">
                <a:solidFill>
                  <a:schemeClr val="tx2"/>
                </a:solidFill>
                <a:latin typeface="+mn-lt"/>
              </a:rPr>
              <a:t>(ficheros XML).</a:t>
            </a:r>
          </a:p>
        </p:txBody>
      </p:sp>
      <p:sp>
        <p:nvSpPr>
          <p:cNvPr id="13" name="8 CuadroTexto">
            <a:extLst>
              <a:ext uri="{FF2B5EF4-FFF2-40B4-BE49-F238E27FC236}">
                <a16:creationId xmlns:a16="http://schemas.microsoft.com/office/drawing/2014/main" id="{0E727C26-77EC-4C4A-8233-D5443B14021D}"/>
              </a:ext>
            </a:extLst>
          </p:cNvPr>
          <p:cNvSpPr txBox="1"/>
          <p:nvPr/>
        </p:nvSpPr>
        <p:spPr>
          <a:xfrm>
            <a:off x="431032" y="2967052"/>
            <a:ext cx="8352927" cy="3066193"/>
          </a:xfrm>
          <a:prstGeom prst="rect">
            <a:avLst/>
          </a:prstGeom>
          <a:noFill/>
          <a:ln w="34925" cap="rnd" cmpd="sng">
            <a:solidFill>
              <a:schemeClr val="accent5">
                <a:lumMod val="75000"/>
              </a:schemeClr>
            </a:solidFill>
            <a:prstDash val="solid"/>
            <a:bevel/>
          </a:ln>
          <a:effectLst/>
        </p:spPr>
        <p:txBody>
          <a:bodyPr wrap="square" lIns="157317" tIns="108000" rIns="157317" bIns="78659">
            <a:spAutoFit/>
          </a:bodyPr>
          <a:lstStyle>
            <a:defPPr>
              <a:defRPr lang="es-ES_tradnl"/>
            </a:defPPr>
            <a:lvl1pPr algn="just">
              <a:defRPr sz="2000"/>
            </a:lvl1pPr>
          </a:lstStyle>
          <a:p>
            <a:pPr eaLnBrk="1" fontAlgn="auto" hangingPunct="1">
              <a:spcBef>
                <a:spcPts val="0"/>
              </a:spcBef>
              <a:spcAft>
                <a:spcPts val="0"/>
              </a:spcAft>
              <a:defRPr/>
            </a:pPr>
            <a:r>
              <a:rPr lang="es-ES" sz="1700" dirty="0">
                <a:solidFill>
                  <a:schemeClr val="tx2"/>
                </a:solidFill>
                <a:latin typeface="+mn-lt"/>
              </a:rPr>
              <a:t>El ultimo XML en el que se le incluirá será el correspondiente al mes de la baja de la prestación y se cumplimentará de la forma habitual, con la actividad e inactividad que haya tenido. El día de la reincorporación a la actividad será el último día señalado, e irá indicado con el código </a:t>
            </a:r>
            <a:r>
              <a:rPr lang="es-ES" sz="1700" b="1" dirty="0">
                <a:solidFill>
                  <a:schemeClr val="tx2"/>
                </a:solidFill>
                <a:latin typeface="+mn-lt"/>
              </a:rPr>
              <a:t>03</a:t>
            </a:r>
            <a:r>
              <a:rPr lang="es-ES" sz="1700" dirty="0">
                <a:solidFill>
                  <a:schemeClr val="tx2"/>
                </a:solidFill>
                <a:latin typeface="+mn-lt"/>
              </a:rPr>
              <a:t>. No se enviarán siguientes XML, salvo que el trabajador vuelva a estar afectado al mismo expediente y corresponda reanudar la prestación por ERTE. </a:t>
            </a:r>
          </a:p>
          <a:p>
            <a:pPr eaLnBrk="1" fontAlgn="auto" hangingPunct="1">
              <a:spcBef>
                <a:spcPts val="0"/>
              </a:spcBef>
              <a:spcAft>
                <a:spcPts val="0"/>
              </a:spcAft>
              <a:defRPr/>
            </a:pPr>
            <a:endParaRPr lang="es-ES" sz="1700" dirty="0">
              <a:solidFill>
                <a:schemeClr val="tx2"/>
              </a:solidFill>
              <a:latin typeface="+mn-lt"/>
            </a:endParaRPr>
          </a:p>
          <a:p>
            <a:pPr eaLnBrk="1" fontAlgn="auto" hangingPunct="1">
              <a:spcBef>
                <a:spcPts val="0"/>
              </a:spcBef>
              <a:spcAft>
                <a:spcPts val="0"/>
              </a:spcAft>
              <a:defRPr/>
            </a:pPr>
            <a:r>
              <a:rPr lang="es-ES" sz="1700" dirty="0">
                <a:solidFill>
                  <a:schemeClr val="tx2"/>
                </a:solidFill>
                <a:latin typeface="+mn-lt"/>
              </a:rPr>
              <a:t>En el caso de personas trabajadoras en suspensión total que no hayan tenido ninguna actividad durante el ERTE (no se ha remitido ningún fichero XML) será necesario remitir, </a:t>
            </a:r>
            <a:r>
              <a:rPr lang="es-ES" sz="1700" u="sng" dirty="0">
                <a:solidFill>
                  <a:schemeClr val="tx2"/>
                </a:solidFill>
                <a:latin typeface="+mn-lt"/>
              </a:rPr>
              <a:t>en el mismo mes</a:t>
            </a:r>
            <a:r>
              <a:rPr lang="es-ES" sz="1700" dirty="0">
                <a:solidFill>
                  <a:schemeClr val="tx2"/>
                </a:solidFill>
                <a:latin typeface="+mn-lt"/>
              </a:rPr>
              <a:t> de la reincorporación definitiva, fichero XML indicando con</a:t>
            </a:r>
            <a:r>
              <a:rPr lang="es-ES" sz="1700" dirty="0">
                <a:solidFill>
                  <a:schemeClr val="tx2"/>
                </a:solidFill>
              </a:rPr>
              <a:t> el código </a:t>
            </a:r>
            <a:r>
              <a:rPr lang="es-ES" sz="1700" b="1" dirty="0">
                <a:solidFill>
                  <a:schemeClr val="tx2"/>
                </a:solidFill>
              </a:rPr>
              <a:t>03 </a:t>
            </a:r>
            <a:r>
              <a:rPr lang="es-ES" sz="1700" dirty="0">
                <a:solidFill>
                  <a:schemeClr val="tx2"/>
                </a:solidFill>
                <a:latin typeface="+mn-lt"/>
              </a:rPr>
              <a:t>el retorno a la actividad y, por tanto, la finalización de la prestación. En este caso será el primero y último fichero que se remita al SEPE por esta persona. </a:t>
            </a:r>
          </a:p>
        </p:txBody>
      </p:sp>
    </p:spTree>
    <p:extLst>
      <p:ext uri="{BB962C8B-B14F-4D97-AF65-F5344CB8AC3E}">
        <p14:creationId xmlns:p14="http://schemas.microsoft.com/office/powerpoint/2010/main" val="308593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10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anim calcmode="lin" valueType="num">
                                      <p:cBhvr>
                                        <p:cTn id="14" dur="2000" fill="hold"/>
                                        <p:tgtEl>
                                          <p:spTgt spid="12"/>
                                        </p:tgtEl>
                                        <p:attrNameLst>
                                          <p:attrName>ppt_x</p:attrName>
                                        </p:attrNameLst>
                                      </p:cBhvr>
                                      <p:tavLst>
                                        <p:tav tm="0">
                                          <p:val>
                                            <p:strVal val="#ppt_x"/>
                                          </p:val>
                                        </p:tav>
                                        <p:tav tm="100000">
                                          <p:val>
                                            <p:strVal val="#ppt_x"/>
                                          </p:val>
                                        </p:tav>
                                      </p:tavLst>
                                    </p:anim>
                                    <p:anim calcmode="lin" valueType="num">
                                      <p:cBhvr>
                                        <p:cTn id="15" dur="2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4500"/>
                            </p:stCondLst>
                            <p:childTnLst>
                              <p:par>
                                <p:cTn id="17" presetID="42" presetClass="entr" presetSubtype="0" fill="hold" grpId="0" nodeType="afterEffect">
                                  <p:stCondLst>
                                    <p:cond delay="20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anim calcmode="lin" valueType="num">
                                      <p:cBhvr>
                                        <p:cTn id="20" dur="2000" fill="hold"/>
                                        <p:tgtEl>
                                          <p:spTgt spid="13"/>
                                        </p:tgtEl>
                                        <p:attrNameLst>
                                          <p:attrName>ppt_x</p:attrName>
                                        </p:attrNameLst>
                                      </p:cBhvr>
                                      <p:tavLst>
                                        <p:tav tm="0">
                                          <p:val>
                                            <p:strVal val="#ppt_x"/>
                                          </p:val>
                                        </p:tav>
                                        <p:tav tm="100000">
                                          <p:val>
                                            <p:strVal val="#ppt_x"/>
                                          </p:val>
                                        </p:tav>
                                      </p:tavLst>
                                    </p:anim>
                                    <p:anim calcmode="lin" valueType="num">
                                      <p:cBhvr>
                                        <p:cTn id="21" dur="2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13</a:t>
            </a:fld>
            <a:endParaRPr lang="es-ES_tradnl" altLang="es-ES">
              <a:solidFill>
                <a:srgbClr val="002E54"/>
              </a:solidFill>
              <a:latin typeface="Arial" panose="020B0604020202020204" pitchFamily="34" charset="0"/>
            </a:endParaRP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120079" y="32839"/>
            <a:ext cx="841692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sz="2100" b="1" dirty="0">
                <a:solidFill>
                  <a:prstClr val="white"/>
                </a:solidFill>
              </a:rPr>
              <a:t>Baja de la prestación por ERTE</a:t>
            </a:r>
          </a:p>
          <a:p>
            <a:pPr algn="ctr" eaLnBrk="1" hangingPunct="1"/>
            <a:r>
              <a:rPr lang="es-ES" sz="2100" b="1" dirty="0">
                <a:solidFill>
                  <a:prstClr val="white"/>
                </a:solidFill>
              </a:rPr>
              <a:t> </a:t>
            </a:r>
            <a:r>
              <a:rPr lang="es-ES" sz="2400" b="1" dirty="0">
                <a:solidFill>
                  <a:prstClr val="white"/>
                </a:solidFill>
              </a:rPr>
              <a:t>O</a:t>
            </a:r>
            <a:r>
              <a:rPr lang="es-ES" altLang="es-ES" sz="2400" b="1" dirty="0">
                <a:solidFill>
                  <a:srgbClr val="FFFFFF"/>
                </a:solidFill>
              </a:rPr>
              <a:t>tras causas distintas de la reincorporación a la actividad</a:t>
            </a:r>
            <a:endParaRPr lang="es-ES_tradnl" altLang="es-ES" sz="2100" b="1" dirty="0">
              <a:solidFill>
                <a:srgbClr val="FFFFFF"/>
              </a:solidFill>
            </a:endParaRPr>
          </a:p>
          <a:p>
            <a:pPr algn="ctr" eaLnBrk="1" hangingPunct="1"/>
            <a:endParaRPr lang="es-ES" altLang="es-ES" sz="2100"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9848929D-B17B-A5F6-855E-A2B87A6F67F5}"/>
              </a:ext>
            </a:extLst>
          </p:cNvPr>
          <p:cNvSpPr txBox="1"/>
          <p:nvPr/>
        </p:nvSpPr>
        <p:spPr>
          <a:xfrm>
            <a:off x="594068" y="6272684"/>
            <a:ext cx="3734474" cy="230832"/>
          </a:xfrm>
          <a:prstGeom prst="rect">
            <a:avLst/>
          </a:prstGeom>
          <a:noFill/>
        </p:spPr>
        <p:txBody>
          <a:bodyPr wrap="square" rtlCol="0">
            <a:spAutoFit/>
          </a:bodyPr>
          <a:lstStyle/>
          <a:p>
            <a:r>
              <a:rPr lang="es-ES" sz="900" dirty="0"/>
              <a:t>Creación del documento: 09/11/2024  actualizado: 12/11/2024</a:t>
            </a:r>
          </a:p>
        </p:txBody>
      </p:sp>
      <p:sp>
        <p:nvSpPr>
          <p:cNvPr id="11" name="11 CuadroTexto">
            <a:extLst>
              <a:ext uri="{FF2B5EF4-FFF2-40B4-BE49-F238E27FC236}">
                <a16:creationId xmlns:a16="http://schemas.microsoft.com/office/drawing/2014/main" id="{7B3564D5-1F68-41B7-8740-DA61A77275DC}"/>
              </a:ext>
            </a:extLst>
          </p:cNvPr>
          <p:cNvSpPr txBox="1"/>
          <p:nvPr/>
        </p:nvSpPr>
        <p:spPr>
          <a:xfrm>
            <a:off x="251520" y="1045509"/>
            <a:ext cx="8711952" cy="377872"/>
          </a:xfrm>
          <a:prstGeom prst="rect">
            <a:avLst/>
          </a:prstGeom>
          <a:noFill/>
        </p:spPr>
        <p:txBody>
          <a:bodyPr wrap="square" lIns="99897" tIns="49949" rIns="99897" bIns="49949">
            <a:spAutoFit/>
          </a:bodyPr>
          <a:lstStyle/>
          <a:p>
            <a:pPr algn="ctr" eaLnBrk="1" fontAlgn="auto" hangingPunct="1">
              <a:spcBef>
                <a:spcPts val="0"/>
              </a:spcBef>
              <a:spcAft>
                <a:spcPts val="0"/>
              </a:spcAft>
              <a:defRPr/>
            </a:pPr>
            <a:r>
              <a:rPr lang="es-ES" b="1" dirty="0">
                <a:latin typeface="+mn-lt"/>
              </a:rPr>
              <a:t>¿Cómo se da de baja la prestación por ERTE mediante fichero XML por otras causas?</a:t>
            </a:r>
          </a:p>
        </p:txBody>
      </p:sp>
      <p:sp>
        <p:nvSpPr>
          <p:cNvPr id="12" name="7 CuadroTexto">
            <a:extLst>
              <a:ext uri="{FF2B5EF4-FFF2-40B4-BE49-F238E27FC236}">
                <a16:creationId xmlns:a16="http://schemas.microsoft.com/office/drawing/2014/main" id="{39D3097C-10B0-48CB-97C2-CF2A0EB7FAB3}"/>
              </a:ext>
            </a:extLst>
          </p:cNvPr>
          <p:cNvSpPr txBox="1"/>
          <p:nvPr/>
        </p:nvSpPr>
        <p:spPr>
          <a:xfrm>
            <a:off x="539552" y="1621509"/>
            <a:ext cx="8348504" cy="1331980"/>
          </a:xfrm>
          <a:prstGeom prst="rect">
            <a:avLst/>
          </a:prstGeom>
          <a:noFill/>
        </p:spPr>
        <p:txBody>
          <a:bodyPr wrap="square" lIns="99897" tIns="49949" rIns="99897" bIns="49949">
            <a:spAutoFit/>
          </a:bodyPr>
          <a:lstStyle/>
          <a:p>
            <a:pPr algn="just" eaLnBrk="1" fontAlgn="auto" hangingPunct="1">
              <a:spcBef>
                <a:spcPts val="0"/>
              </a:spcBef>
              <a:spcAft>
                <a:spcPts val="0"/>
              </a:spcAft>
              <a:defRPr/>
            </a:pPr>
            <a:r>
              <a:rPr lang="es-ES" sz="2000" dirty="0">
                <a:solidFill>
                  <a:schemeClr val="tx2"/>
                </a:solidFill>
                <a:latin typeface="+mn-lt"/>
              </a:rPr>
              <a:t>Si la persona va a dejar de estar afectada por el ERTE porque su contrato de trabajo se extingue o se suspende por cualquier causa ajena al mismo (baja voluntaria del trabajador, fin de contrato temporal, paso a excedencia voluntaria, etc.) se procederá según se indica a continuación:</a:t>
            </a:r>
          </a:p>
        </p:txBody>
      </p:sp>
      <p:sp>
        <p:nvSpPr>
          <p:cNvPr id="13" name="8 CuadroTexto">
            <a:extLst>
              <a:ext uri="{FF2B5EF4-FFF2-40B4-BE49-F238E27FC236}">
                <a16:creationId xmlns:a16="http://schemas.microsoft.com/office/drawing/2014/main" id="{0E727C26-77EC-4C4A-8233-D5443B14021D}"/>
              </a:ext>
            </a:extLst>
          </p:cNvPr>
          <p:cNvSpPr txBox="1"/>
          <p:nvPr/>
        </p:nvSpPr>
        <p:spPr>
          <a:xfrm>
            <a:off x="706889" y="3298876"/>
            <a:ext cx="8013829" cy="2235196"/>
          </a:xfrm>
          <a:prstGeom prst="rect">
            <a:avLst/>
          </a:prstGeom>
          <a:noFill/>
          <a:ln w="34925" cap="rnd" cmpd="sng">
            <a:solidFill>
              <a:schemeClr val="accent5">
                <a:lumMod val="75000"/>
              </a:schemeClr>
            </a:solidFill>
            <a:prstDash val="solid"/>
            <a:bevel/>
          </a:ln>
          <a:effectLst/>
        </p:spPr>
        <p:txBody>
          <a:bodyPr wrap="square" lIns="157317" tIns="108000" rIns="157317" bIns="78659">
            <a:spAutoFit/>
          </a:bodyPr>
          <a:lstStyle>
            <a:defPPr>
              <a:defRPr lang="es-ES_tradnl"/>
            </a:defPPr>
            <a:lvl1pPr algn="just">
              <a:defRPr sz="2000"/>
            </a:lvl1pPr>
          </a:lstStyle>
          <a:p>
            <a:pPr eaLnBrk="1" fontAlgn="auto" hangingPunct="1">
              <a:spcBef>
                <a:spcPts val="0"/>
              </a:spcBef>
              <a:spcAft>
                <a:spcPts val="0"/>
              </a:spcAft>
              <a:defRPr/>
            </a:pPr>
            <a:r>
              <a:rPr lang="es-ES" sz="1900" dirty="0">
                <a:solidFill>
                  <a:schemeClr val="tx2"/>
                </a:solidFill>
                <a:latin typeface="+mn-lt"/>
              </a:rPr>
              <a:t>En el mes de la baja la persona tiene que cobrar algún día de prestación:</a:t>
            </a:r>
          </a:p>
          <a:p>
            <a:pPr eaLnBrk="1" fontAlgn="auto" hangingPunct="1">
              <a:spcBef>
                <a:spcPts val="0"/>
              </a:spcBef>
              <a:spcAft>
                <a:spcPts val="0"/>
              </a:spcAft>
              <a:defRPr/>
            </a:pPr>
            <a:r>
              <a:rPr lang="es-ES" sz="1900" dirty="0">
                <a:solidFill>
                  <a:schemeClr val="tx2"/>
                </a:solidFill>
                <a:latin typeface="+mn-lt"/>
              </a:rPr>
              <a:t>El ultimo XML en el que se le incluirá es el correspondiente al mes de la baja, indicando como inactividad los días que tenga que percibir de prestación. </a:t>
            </a:r>
          </a:p>
          <a:p>
            <a:pPr eaLnBrk="1" fontAlgn="auto" hangingPunct="1">
              <a:spcBef>
                <a:spcPts val="0"/>
              </a:spcBef>
              <a:spcAft>
                <a:spcPts val="0"/>
              </a:spcAft>
              <a:defRPr/>
            </a:pPr>
            <a:endParaRPr lang="es-ES" sz="1900" dirty="0">
              <a:solidFill>
                <a:schemeClr val="tx2"/>
              </a:solidFill>
              <a:latin typeface="+mn-lt"/>
            </a:endParaRPr>
          </a:p>
          <a:p>
            <a:pPr eaLnBrk="1" fontAlgn="auto" hangingPunct="1">
              <a:spcBef>
                <a:spcPts val="0"/>
              </a:spcBef>
              <a:spcAft>
                <a:spcPts val="0"/>
              </a:spcAft>
              <a:defRPr/>
            </a:pPr>
            <a:r>
              <a:rPr lang="es-ES" sz="1900" dirty="0">
                <a:solidFill>
                  <a:schemeClr val="tx2"/>
                </a:solidFill>
                <a:latin typeface="+mn-lt"/>
              </a:rPr>
              <a:t>En el mes de la baja no tiene que cobrar ningún día de prestación:</a:t>
            </a:r>
          </a:p>
          <a:p>
            <a:pPr eaLnBrk="1" fontAlgn="auto" hangingPunct="1">
              <a:spcBef>
                <a:spcPts val="0"/>
              </a:spcBef>
              <a:spcAft>
                <a:spcPts val="0"/>
              </a:spcAft>
              <a:defRPr/>
            </a:pPr>
            <a:r>
              <a:rPr lang="es-ES" sz="1900" dirty="0">
                <a:solidFill>
                  <a:schemeClr val="tx2"/>
                </a:solidFill>
                <a:latin typeface="+mn-lt"/>
              </a:rPr>
              <a:t>Se le incluirá en el XML correspondiente al mes de la baja que se remite al SEPE </a:t>
            </a:r>
            <a:r>
              <a:rPr lang="es-ES" sz="1900" u="sng" dirty="0">
                <a:solidFill>
                  <a:schemeClr val="tx2"/>
                </a:solidFill>
                <a:latin typeface="+mn-lt"/>
              </a:rPr>
              <a:t>en el mismo mes de la baja</a:t>
            </a:r>
            <a:r>
              <a:rPr lang="es-ES" sz="1900" dirty="0">
                <a:solidFill>
                  <a:schemeClr val="tx2"/>
                </a:solidFill>
                <a:latin typeface="+mn-lt"/>
              </a:rPr>
              <a:t>, indicando todos los días con código </a:t>
            </a:r>
            <a:r>
              <a:rPr lang="es-ES" sz="1900" b="1" dirty="0">
                <a:solidFill>
                  <a:schemeClr val="tx2"/>
                </a:solidFill>
                <a:latin typeface="+mn-lt"/>
              </a:rPr>
              <a:t>03</a:t>
            </a:r>
            <a:r>
              <a:rPr lang="es-ES" sz="1900" dirty="0">
                <a:solidFill>
                  <a:schemeClr val="tx2"/>
                </a:solidFill>
                <a:latin typeface="+mn-lt"/>
              </a:rPr>
              <a:t>.</a:t>
            </a:r>
          </a:p>
        </p:txBody>
      </p:sp>
    </p:spTree>
    <p:extLst>
      <p:ext uri="{BB962C8B-B14F-4D97-AF65-F5344CB8AC3E}">
        <p14:creationId xmlns:p14="http://schemas.microsoft.com/office/powerpoint/2010/main" val="53673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10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anim calcmode="lin" valueType="num">
                                      <p:cBhvr>
                                        <p:cTn id="14" dur="2000" fill="hold"/>
                                        <p:tgtEl>
                                          <p:spTgt spid="12"/>
                                        </p:tgtEl>
                                        <p:attrNameLst>
                                          <p:attrName>ppt_x</p:attrName>
                                        </p:attrNameLst>
                                      </p:cBhvr>
                                      <p:tavLst>
                                        <p:tav tm="0">
                                          <p:val>
                                            <p:strVal val="#ppt_x"/>
                                          </p:val>
                                        </p:tav>
                                        <p:tav tm="100000">
                                          <p:val>
                                            <p:strVal val="#ppt_x"/>
                                          </p:val>
                                        </p:tav>
                                      </p:tavLst>
                                    </p:anim>
                                    <p:anim calcmode="lin" valueType="num">
                                      <p:cBhvr>
                                        <p:cTn id="15" dur="2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4500"/>
                            </p:stCondLst>
                            <p:childTnLst>
                              <p:par>
                                <p:cTn id="17" presetID="42" presetClass="entr" presetSubtype="0" fill="hold" grpId="0" nodeType="afterEffect">
                                  <p:stCondLst>
                                    <p:cond delay="20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anim calcmode="lin" valueType="num">
                                      <p:cBhvr>
                                        <p:cTn id="20" dur="2000" fill="hold"/>
                                        <p:tgtEl>
                                          <p:spTgt spid="13"/>
                                        </p:tgtEl>
                                        <p:attrNameLst>
                                          <p:attrName>ppt_x</p:attrName>
                                        </p:attrNameLst>
                                      </p:cBhvr>
                                      <p:tavLst>
                                        <p:tav tm="0">
                                          <p:val>
                                            <p:strVal val="#ppt_x"/>
                                          </p:val>
                                        </p:tav>
                                        <p:tav tm="100000">
                                          <p:val>
                                            <p:strVal val="#ppt_x"/>
                                          </p:val>
                                        </p:tav>
                                      </p:tavLst>
                                    </p:anim>
                                    <p:anim calcmode="lin" valueType="num">
                                      <p:cBhvr>
                                        <p:cTn id="21" dur="2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14</a:t>
            </a:fld>
            <a:endParaRPr lang="es-ES_tradnl" altLang="es-ES">
              <a:solidFill>
                <a:srgbClr val="002E54"/>
              </a:solidFill>
              <a:latin typeface="Arial" panose="020B0604020202020204" pitchFamily="34" charset="0"/>
            </a:endParaRP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3" name="CuadroTexto 2">
            <a:extLst>
              <a:ext uri="{FF2B5EF4-FFF2-40B4-BE49-F238E27FC236}">
                <a16:creationId xmlns:a16="http://schemas.microsoft.com/office/drawing/2014/main" id="{9848929D-B17B-A5F6-855E-A2B87A6F67F5}"/>
              </a:ext>
            </a:extLst>
          </p:cNvPr>
          <p:cNvSpPr txBox="1"/>
          <p:nvPr/>
        </p:nvSpPr>
        <p:spPr>
          <a:xfrm>
            <a:off x="594068" y="6272684"/>
            <a:ext cx="3734474" cy="230832"/>
          </a:xfrm>
          <a:prstGeom prst="rect">
            <a:avLst/>
          </a:prstGeom>
          <a:noFill/>
        </p:spPr>
        <p:txBody>
          <a:bodyPr wrap="square" rtlCol="0">
            <a:spAutoFit/>
          </a:bodyPr>
          <a:lstStyle/>
          <a:p>
            <a:r>
              <a:rPr lang="es-ES" sz="900" dirty="0"/>
              <a:t>Creación del documento: 09/11/2024  actualizado: 12/11/2024</a:t>
            </a:r>
          </a:p>
        </p:txBody>
      </p:sp>
      <p:sp>
        <p:nvSpPr>
          <p:cNvPr id="11" name="11 CuadroTexto">
            <a:extLst>
              <a:ext uri="{FF2B5EF4-FFF2-40B4-BE49-F238E27FC236}">
                <a16:creationId xmlns:a16="http://schemas.microsoft.com/office/drawing/2014/main" id="{7B3564D5-1F68-41B7-8740-DA61A77275DC}"/>
              </a:ext>
            </a:extLst>
          </p:cNvPr>
          <p:cNvSpPr txBox="1"/>
          <p:nvPr/>
        </p:nvSpPr>
        <p:spPr>
          <a:xfrm>
            <a:off x="255294" y="992704"/>
            <a:ext cx="8711952" cy="377872"/>
          </a:xfrm>
          <a:prstGeom prst="rect">
            <a:avLst/>
          </a:prstGeom>
          <a:noFill/>
        </p:spPr>
        <p:txBody>
          <a:bodyPr wrap="square" lIns="99897" tIns="49949" rIns="99897" bIns="49949">
            <a:spAutoFit/>
          </a:bodyPr>
          <a:lstStyle/>
          <a:p>
            <a:pPr algn="ctr" eaLnBrk="1" fontAlgn="auto" hangingPunct="1">
              <a:spcBef>
                <a:spcPts val="0"/>
              </a:spcBef>
              <a:spcAft>
                <a:spcPts val="0"/>
              </a:spcAft>
              <a:defRPr/>
            </a:pPr>
            <a:r>
              <a:rPr lang="es-ES" b="1" dirty="0">
                <a:latin typeface="+mn-lt"/>
              </a:rPr>
              <a:t>¿Quién abona el periodo de baja médica en ERTE y cómo se comunica?</a:t>
            </a:r>
          </a:p>
        </p:txBody>
      </p:sp>
      <p:sp>
        <p:nvSpPr>
          <p:cNvPr id="13" name="8 CuadroTexto">
            <a:extLst>
              <a:ext uri="{FF2B5EF4-FFF2-40B4-BE49-F238E27FC236}">
                <a16:creationId xmlns:a16="http://schemas.microsoft.com/office/drawing/2014/main" id="{0E727C26-77EC-4C4A-8233-D5443B14021D}"/>
              </a:ext>
            </a:extLst>
          </p:cNvPr>
          <p:cNvSpPr txBox="1"/>
          <p:nvPr/>
        </p:nvSpPr>
        <p:spPr>
          <a:xfrm>
            <a:off x="347084" y="3171684"/>
            <a:ext cx="8528372" cy="2889221"/>
          </a:xfrm>
          <a:prstGeom prst="rect">
            <a:avLst/>
          </a:prstGeom>
          <a:noFill/>
          <a:ln w="34925" cap="rnd" cmpd="sng">
            <a:solidFill>
              <a:schemeClr val="accent5">
                <a:lumMod val="75000"/>
              </a:schemeClr>
            </a:solidFill>
            <a:prstDash val="solid"/>
            <a:bevel/>
          </a:ln>
          <a:effectLst/>
        </p:spPr>
        <p:txBody>
          <a:bodyPr wrap="square" lIns="157317" tIns="108000" rIns="157317" bIns="78659">
            <a:spAutoFit/>
          </a:bodyPr>
          <a:lstStyle>
            <a:defPPr>
              <a:defRPr lang="es-ES_tradnl"/>
            </a:defPPr>
            <a:lvl1pPr algn="just">
              <a:defRPr sz="2000"/>
            </a:lvl1pPr>
          </a:lstStyle>
          <a:p>
            <a:pPr marL="84138" eaLnBrk="1" fontAlgn="auto" hangingPunct="1">
              <a:spcBef>
                <a:spcPts val="1200"/>
              </a:spcBef>
              <a:spcAft>
                <a:spcPts val="0"/>
              </a:spcAft>
            </a:pPr>
            <a:r>
              <a:rPr lang="es-ES" sz="1400" dirty="0"/>
              <a:t>La empresa comunicará al SEPE, las situaciones de IT y de prestación por nacimiento y cuidado del menor (NCM maternidad/paternidad), tanto si la baja comienza en periodo de actividad como de inactividad:</a:t>
            </a:r>
          </a:p>
          <a:p>
            <a:pPr marL="342900" indent="-166688" eaLnBrk="1" fontAlgn="auto" hangingPunct="1">
              <a:spcBef>
                <a:spcPts val="600"/>
              </a:spcBef>
              <a:spcAft>
                <a:spcPts val="0"/>
              </a:spcAft>
              <a:buFont typeface="+mj-lt"/>
              <a:buAutoNum type="arabicPeriod"/>
            </a:pPr>
            <a:r>
              <a:rPr lang="es-ES" sz="1400" dirty="0"/>
              <a:t>A través de los periodos de actividad (XML) al SEPE, utilizando un generador de ficheros XML que vaya por códigos. La remisión de este fichero XML se hará en el mes en que se produce la baja IT/NCM.</a:t>
            </a:r>
          </a:p>
          <a:p>
            <a:pPr marL="342900" indent="-166688" eaLnBrk="1" fontAlgn="auto" hangingPunct="1">
              <a:spcBef>
                <a:spcPts val="300"/>
              </a:spcBef>
              <a:spcAft>
                <a:spcPts val="0"/>
              </a:spcAft>
              <a:buFont typeface="+mj-lt"/>
              <a:buAutoNum type="arabicPeriod"/>
            </a:pPr>
            <a:r>
              <a:rPr lang="es-ES" sz="1400" dirty="0"/>
              <a:t>Indicará, en el XML del mes en que ocurre la baja:</a:t>
            </a:r>
          </a:p>
          <a:p>
            <a:pPr marL="534988" lvl="1" indent="-174625" algn="just">
              <a:buFont typeface="Arial" panose="020B0604020202020204" pitchFamily="34" charset="0"/>
              <a:buChar char="•"/>
            </a:pPr>
            <a:r>
              <a:rPr lang="es-ES" sz="1400" dirty="0"/>
              <a:t>Si la IT/NCM empieza y termina en un mismo mes: todos los días desde el inicio de la IT/NCM hasta su final con código </a:t>
            </a:r>
            <a:r>
              <a:rPr lang="es-ES" sz="1400" b="1" dirty="0"/>
              <a:t>04</a:t>
            </a:r>
            <a:r>
              <a:rPr lang="es-ES" sz="1400" dirty="0"/>
              <a:t>. El resto de días se cumplimentarán según corresponda de actividad o inactividad.</a:t>
            </a:r>
          </a:p>
          <a:p>
            <a:pPr marL="534988" lvl="1" indent="-174625" algn="just">
              <a:buFont typeface="Arial" panose="020B0604020202020204" pitchFamily="34" charset="0"/>
              <a:buChar char="•"/>
            </a:pPr>
            <a:r>
              <a:rPr lang="es-ES" sz="1400" dirty="0"/>
              <a:t>Si la IT/NCM supera el mes se indican con </a:t>
            </a:r>
            <a:r>
              <a:rPr lang="es-ES" sz="1400" b="1" dirty="0"/>
              <a:t>04 </a:t>
            </a:r>
            <a:r>
              <a:rPr lang="es-ES" sz="1400" dirty="0"/>
              <a:t>todos los días del mes desde el inicio de la IT/NCM. No volverá a incluir al trabajador en el XML hasta el alta médica o fin de la prestación por NCM, indicando entonces si pasa a actividad (código 03) o a inactividad (01).</a:t>
            </a:r>
          </a:p>
          <a:p>
            <a:pPr marL="360363" lvl="1" indent="-184150" algn="just">
              <a:buFont typeface="+mj-lt"/>
              <a:buAutoNum type="arabicPeriod" startAt="3"/>
            </a:pPr>
            <a:r>
              <a:rPr lang="es-ES" sz="1400" dirty="0"/>
              <a:t> El trabajador no tiene obligación de comunicar al SEPE la baja y el alta médica. El SEPE regularizará los abonos en esta situación, si le correspondiera realizar el pago delegado por IT. </a:t>
            </a:r>
            <a:endParaRPr lang="es-ES_tradnl" sz="1400" dirty="0"/>
          </a:p>
        </p:txBody>
      </p:sp>
      <p:sp>
        <p:nvSpPr>
          <p:cNvPr id="10" name="17 CuadroTexto">
            <a:extLst>
              <a:ext uri="{FF2B5EF4-FFF2-40B4-BE49-F238E27FC236}">
                <a16:creationId xmlns:a16="http://schemas.microsoft.com/office/drawing/2014/main" id="{27ECD615-1528-407B-8CFB-0F6CDA03C394}"/>
              </a:ext>
            </a:extLst>
          </p:cNvPr>
          <p:cNvSpPr txBox="1"/>
          <p:nvPr/>
        </p:nvSpPr>
        <p:spPr>
          <a:xfrm>
            <a:off x="116614" y="45747"/>
            <a:ext cx="8956675" cy="732457"/>
          </a:xfrm>
          <a:prstGeom prst="rect">
            <a:avLst/>
          </a:prstGeom>
          <a:noFill/>
        </p:spPr>
        <p:txBody>
          <a:bodyPr wrap="square" lIns="99897" tIns="49949" rIns="99897" bIns="49949">
            <a:spAutoFit/>
          </a:bodyPr>
          <a:lstStyle/>
          <a:p>
            <a:pPr algn="ctr" eaLnBrk="1" fontAlgn="auto" hangingPunct="1">
              <a:spcBef>
                <a:spcPts val="0"/>
              </a:spcBef>
              <a:spcAft>
                <a:spcPts val="0"/>
              </a:spcAft>
              <a:defRPr/>
            </a:pPr>
            <a:r>
              <a:rPr lang="es-ES" sz="2052" b="1" dirty="0">
                <a:solidFill>
                  <a:prstClr val="white"/>
                </a:solidFill>
                <a:latin typeface="+mn-lt"/>
              </a:rPr>
              <a:t>Comunicación de las bajas médicas y maternidad/paternidad  </a:t>
            </a:r>
          </a:p>
          <a:p>
            <a:pPr algn="ctr" eaLnBrk="1" fontAlgn="auto" hangingPunct="1">
              <a:spcBef>
                <a:spcPts val="0"/>
              </a:spcBef>
              <a:spcAft>
                <a:spcPts val="0"/>
              </a:spcAft>
              <a:defRPr/>
            </a:pPr>
            <a:r>
              <a:rPr lang="es-ES" sz="2052" b="1" dirty="0">
                <a:solidFill>
                  <a:prstClr val="white"/>
                </a:solidFill>
                <a:latin typeface="+mn-lt"/>
              </a:rPr>
              <a:t>durante la percepción de la prestación contributiva </a:t>
            </a:r>
            <a:r>
              <a:rPr lang="es-ES" sz="2052" b="1" dirty="0">
                <a:solidFill>
                  <a:prstClr val="white"/>
                </a:solidFill>
              </a:rPr>
              <a:t>ERTE </a:t>
            </a:r>
            <a:endParaRPr lang="es-ES" sz="2052" b="1" dirty="0">
              <a:solidFill>
                <a:prstClr val="white"/>
              </a:solidFill>
              <a:latin typeface="+mn-lt"/>
            </a:endParaRPr>
          </a:p>
        </p:txBody>
      </p:sp>
      <p:sp>
        <p:nvSpPr>
          <p:cNvPr id="14" name="19 CuadroTexto">
            <a:extLst>
              <a:ext uri="{FF2B5EF4-FFF2-40B4-BE49-F238E27FC236}">
                <a16:creationId xmlns:a16="http://schemas.microsoft.com/office/drawing/2014/main" id="{06431537-D3F2-4C0B-8835-7B494346B848}"/>
              </a:ext>
            </a:extLst>
          </p:cNvPr>
          <p:cNvSpPr txBox="1"/>
          <p:nvPr/>
        </p:nvSpPr>
        <p:spPr>
          <a:xfrm>
            <a:off x="144361" y="1482529"/>
            <a:ext cx="4424362" cy="615553"/>
          </a:xfrm>
          <a:prstGeom prst="rect">
            <a:avLst/>
          </a:prstGeom>
          <a:noFill/>
        </p:spPr>
        <p:txBody>
          <a:bodyPr>
            <a:spAutoFit/>
          </a:bodyPr>
          <a:lstStyle/>
          <a:p>
            <a:pPr marL="94275" algn="ctr" eaLnBrk="1" fontAlgn="auto" hangingPunct="1">
              <a:spcBef>
                <a:spcPts val="0"/>
              </a:spcBef>
              <a:spcAft>
                <a:spcPts val="0"/>
              </a:spcAft>
              <a:defRPr/>
            </a:pPr>
            <a:r>
              <a:rPr lang="es-ES" sz="1700" b="1" dirty="0">
                <a:solidFill>
                  <a:schemeClr val="tx2"/>
                </a:solidFill>
                <a:latin typeface="+mn-lt"/>
              </a:rPr>
              <a:t>El pago del periodo de baja médica</a:t>
            </a:r>
          </a:p>
          <a:p>
            <a:pPr marL="94275" algn="ctr" eaLnBrk="1" fontAlgn="auto" hangingPunct="1">
              <a:spcBef>
                <a:spcPts val="0"/>
              </a:spcBef>
              <a:spcAft>
                <a:spcPts val="0"/>
              </a:spcAft>
              <a:defRPr/>
            </a:pPr>
            <a:r>
              <a:rPr lang="es-ES" sz="1700" b="1" dirty="0">
                <a:solidFill>
                  <a:schemeClr val="tx2"/>
                </a:solidFill>
                <a:latin typeface="+mn-lt"/>
              </a:rPr>
              <a:t>lo abona una MUTUA:</a:t>
            </a:r>
          </a:p>
        </p:txBody>
      </p:sp>
      <p:sp>
        <p:nvSpPr>
          <p:cNvPr id="15" name="21 CuadroTexto">
            <a:extLst>
              <a:ext uri="{FF2B5EF4-FFF2-40B4-BE49-F238E27FC236}">
                <a16:creationId xmlns:a16="http://schemas.microsoft.com/office/drawing/2014/main" id="{F8840577-0A42-4D75-85E1-60DC1845D3E6}"/>
              </a:ext>
            </a:extLst>
          </p:cNvPr>
          <p:cNvSpPr txBox="1"/>
          <p:nvPr/>
        </p:nvSpPr>
        <p:spPr>
          <a:xfrm>
            <a:off x="4594951" y="1430263"/>
            <a:ext cx="4406900" cy="615553"/>
          </a:xfrm>
          <a:prstGeom prst="rect">
            <a:avLst/>
          </a:prstGeom>
          <a:noFill/>
        </p:spPr>
        <p:txBody>
          <a:bodyPr>
            <a:spAutoFit/>
          </a:bodyPr>
          <a:lstStyle/>
          <a:p>
            <a:pPr marL="94275" algn="ctr" eaLnBrk="1" fontAlgn="auto" hangingPunct="1">
              <a:spcBef>
                <a:spcPts val="0"/>
              </a:spcBef>
              <a:spcAft>
                <a:spcPts val="0"/>
              </a:spcAft>
              <a:defRPr/>
            </a:pPr>
            <a:r>
              <a:rPr lang="es-ES" sz="1700" b="1" dirty="0">
                <a:solidFill>
                  <a:schemeClr val="tx2"/>
                </a:solidFill>
                <a:latin typeface="+mn-lt"/>
              </a:rPr>
              <a:t>El pago del periodo de baja médica</a:t>
            </a:r>
          </a:p>
          <a:p>
            <a:pPr marL="94275" algn="ctr" eaLnBrk="1" fontAlgn="auto" hangingPunct="1">
              <a:spcBef>
                <a:spcPts val="0"/>
              </a:spcBef>
              <a:spcAft>
                <a:spcPts val="0"/>
              </a:spcAft>
              <a:defRPr/>
            </a:pPr>
            <a:r>
              <a:rPr lang="es-ES" sz="1700" b="1" dirty="0">
                <a:solidFill>
                  <a:schemeClr val="tx2"/>
                </a:solidFill>
                <a:latin typeface="+mn-lt"/>
              </a:rPr>
              <a:t>lo abona el INSS:</a:t>
            </a:r>
          </a:p>
        </p:txBody>
      </p:sp>
      <p:sp>
        <p:nvSpPr>
          <p:cNvPr id="16" name="20 Rectángulo">
            <a:extLst>
              <a:ext uri="{FF2B5EF4-FFF2-40B4-BE49-F238E27FC236}">
                <a16:creationId xmlns:a16="http://schemas.microsoft.com/office/drawing/2014/main" id="{0432E364-FCA6-4575-B897-CA74EA019276}"/>
              </a:ext>
            </a:extLst>
          </p:cNvPr>
          <p:cNvSpPr/>
          <p:nvPr/>
        </p:nvSpPr>
        <p:spPr>
          <a:xfrm>
            <a:off x="444443" y="2059657"/>
            <a:ext cx="4033723" cy="1015663"/>
          </a:xfrm>
          <a:prstGeom prst="rect">
            <a:avLst/>
          </a:prstGeom>
        </p:spPr>
        <p:txBody>
          <a:bodyPr wrap="square">
            <a:spAutoFit/>
          </a:bodyPr>
          <a:lstStyle/>
          <a:p>
            <a:pPr marL="94275" algn="just" eaLnBrk="1" fontAlgn="auto" hangingPunct="1">
              <a:spcBef>
                <a:spcPts val="0"/>
              </a:spcBef>
              <a:spcAft>
                <a:spcPts val="0"/>
              </a:spcAft>
              <a:defRPr/>
            </a:pPr>
            <a:r>
              <a:rPr lang="es-ES" sz="1500" dirty="0">
                <a:solidFill>
                  <a:schemeClr val="tx2">
                    <a:lumMod val="75000"/>
                  </a:schemeClr>
                </a:solidFill>
                <a:cs typeface="Arial" panose="020B0604020202020204" pitchFamily="34" charset="0"/>
              </a:rPr>
              <a:t>Se suspende el pago de la prestación desde el primer día de la baja, tanto si la persona está en suspensión como si está en reducción de jornada.</a:t>
            </a:r>
          </a:p>
        </p:txBody>
      </p:sp>
      <p:sp>
        <p:nvSpPr>
          <p:cNvPr id="18" name="22 Rectángulo">
            <a:extLst>
              <a:ext uri="{FF2B5EF4-FFF2-40B4-BE49-F238E27FC236}">
                <a16:creationId xmlns:a16="http://schemas.microsoft.com/office/drawing/2014/main" id="{48D49D7F-B975-4C8F-A70F-2D7AD71F6E41}"/>
              </a:ext>
            </a:extLst>
          </p:cNvPr>
          <p:cNvSpPr/>
          <p:nvPr/>
        </p:nvSpPr>
        <p:spPr>
          <a:xfrm>
            <a:off x="4594951" y="2045816"/>
            <a:ext cx="4174655" cy="1015663"/>
          </a:xfrm>
          <a:prstGeom prst="rect">
            <a:avLst/>
          </a:prstGeom>
        </p:spPr>
        <p:txBody>
          <a:bodyPr wrap="square">
            <a:spAutoFit/>
          </a:bodyPr>
          <a:lstStyle/>
          <a:p>
            <a:pPr marL="94275" algn="just" eaLnBrk="1" fontAlgn="auto" hangingPunct="1">
              <a:spcBef>
                <a:spcPts val="0"/>
              </a:spcBef>
              <a:spcAft>
                <a:spcPts val="0"/>
              </a:spcAft>
              <a:defRPr/>
            </a:pPr>
            <a:r>
              <a:rPr lang="es-ES" sz="1500" dirty="0">
                <a:solidFill>
                  <a:schemeClr val="tx2">
                    <a:lumMod val="75000"/>
                  </a:schemeClr>
                </a:solidFill>
                <a:cs typeface="Arial" panose="020B0604020202020204" pitchFamily="34" charset="0"/>
              </a:rPr>
              <a:t>Se abona la prestación como pago delegado del INSS, si la IT se produce durante la jornada suspendida. Si tiene jornada reducida, se abonará según las horas que esté en desempleo.</a:t>
            </a:r>
          </a:p>
        </p:txBody>
      </p:sp>
    </p:spTree>
    <p:extLst>
      <p:ext uri="{BB962C8B-B14F-4D97-AF65-F5344CB8AC3E}">
        <p14:creationId xmlns:p14="http://schemas.microsoft.com/office/powerpoint/2010/main" val="284477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20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anim calcmode="lin" valueType="num">
                                      <p:cBhvr>
                                        <p:cTn id="14" dur="2000" fill="hold"/>
                                        <p:tgtEl>
                                          <p:spTgt spid="13"/>
                                        </p:tgtEl>
                                        <p:attrNameLst>
                                          <p:attrName>ppt_x</p:attrName>
                                        </p:attrNameLst>
                                      </p:cBhvr>
                                      <p:tavLst>
                                        <p:tav tm="0">
                                          <p:val>
                                            <p:strVal val="#ppt_x"/>
                                          </p:val>
                                        </p:tav>
                                        <p:tav tm="100000">
                                          <p:val>
                                            <p:strVal val="#ppt_x"/>
                                          </p:val>
                                        </p:tav>
                                      </p:tavLst>
                                    </p:anim>
                                    <p:anim calcmode="lin" valueType="num">
                                      <p:cBhvr>
                                        <p:cTn id="15" dur="2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5500"/>
                            </p:stCondLst>
                            <p:childTnLst>
                              <p:par>
                                <p:cTn id="17" presetID="42" presetClass="entr" presetSubtype="0" fill="hold" grpId="0" nodeType="afterEffect">
                                  <p:stCondLst>
                                    <p:cond delay="10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500"/>
                                        <p:tgtEl>
                                          <p:spTgt spid="14"/>
                                        </p:tgtEl>
                                      </p:cBhvr>
                                    </p:animEffect>
                                    <p:anim calcmode="lin" valueType="num">
                                      <p:cBhvr>
                                        <p:cTn id="20" dur="1500" fill="hold"/>
                                        <p:tgtEl>
                                          <p:spTgt spid="14"/>
                                        </p:tgtEl>
                                        <p:attrNameLst>
                                          <p:attrName>ppt_x</p:attrName>
                                        </p:attrNameLst>
                                      </p:cBhvr>
                                      <p:tavLst>
                                        <p:tav tm="0">
                                          <p:val>
                                            <p:strVal val="#ppt_x"/>
                                          </p:val>
                                        </p:tav>
                                        <p:tav tm="100000">
                                          <p:val>
                                            <p:strVal val="#ppt_x"/>
                                          </p:val>
                                        </p:tav>
                                      </p:tavLst>
                                    </p:anim>
                                    <p:anim calcmode="lin" valueType="num">
                                      <p:cBhvr>
                                        <p:cTn id="21" dur="15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8000"/>
                            </p:stCondLst>
                            <p:childTnLst>
                              <p:par>
                                <p:cTn id="23" presetID="42" presetClass="entr" presetSubtype="0" fill="hold" grpId="0" nodeType="afterEffect">
                                  <p:stCondLst>
                                    <p:cond delay="10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500"/>
                                        <p:tgtEl>
                                          <p:spTgt spid="15"/>
                                        </p:tgtEl>
                                      </p:cBhvr>
                                    </p:animEffect>
                                    <p:anim calcmode="lin" valueType="num">
                                      <p:cBhvr>
                                        <p:cTn id="26" dur="1500" fill="hold"/>
                                        <p:tgtEl>
                                          <p:spTgt spid="15"/>
                                        </p:tgtEl>
                                        <p:attrNameLst>
                                          <p:attrName>ppt_x</p:attrName>
                                        </p:attrNameLst>
                                      </p:cBhvr>
                                      <p:tavLst>
                                        <p:tav tm="0">
                                          <p:val>
                                            <p:strVal val="#ppt_x"/>
                                          </p:val>
                                        </p:tav>
                                        <p:tav tm="100000">
                                          <p:val>
                                            <p:strVal val="#ppt_x"/>
                                          </p:val>
                                        </p:tav>
                                      </p:tavLst>
                                    </p:anim>
                                    <p:anim calcmode="lin" valueType="num">
                                      <p:cBhvr>
                                        <p:cTn id="27" dur="1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10500"/>
                            </p:stCondLst>
                            <p:childTnLst>
                              <p:par>
                                <p:cTn id="29" presetID="42" presetClass="entr" presetSubtype="0" fill="hold" grpId="0" nodeType="afterEffect">
                                  <p:stCondLst>
                                    <p:cond delay="10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500"/>
                                        <p:tgtEl>
                                          <p:spTgt spid="16"/>
                                        </p:tgtEl>
                                      </p:cBhvr>
                                    </p:animEffect>
                                    <p:anim calcmode="lin" valueType="num">
                                      <p:cBhvr>
                                        <p:cTn id="32" dur="1500" fill="hold"/>
                                        <p:tgtEl>
                                          <p:spTgt spid="16"/>
                                        </p:tgtEl>
                                        <p:attrNameLst>
                                          <p:attrName>ppt_x</p:attrName>
                                        </p:attrNameLst>
                                      </p:cBhvr>
                                      <p:tavLst>
                                        <p:tav tm="0">
                                          <p:val>
                                            <p:strVal val="#ppt_x"/>
                                          </p:val>
                                        </p:tav>
                                        <p:tav tm="100000">
                                          <p:val>
                                            <p:strVal val="#ppt_x"/>
                                          </p:val>
                                        </p:tav>
                                      </p:tavLst>
                                    </p:anim>
                                    <p:anim calcmode="lin" valueType="num">
                                      <p:cBhvr>
                                        <p:cTn id="33" dur="15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13000"/>
                            </p:stCondLst>
                            <p:childTnLst>
                              <p:par>
                                <p:cTn id="35" presetID="42" presetClass="entr" presetSubtype="0" fill="hold" grpId="0" nodeType="afterEffect">
                                  <p:stCondLst>
                                    <p:cond delay="100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500"/>
                                        <p:tgtEl>
                                          <p:spTgt spid="18"/>
                                        </p:tgtEl>
                                      </p:cBhvr>
                                    </p:animEffect>
                                    <p:anim calcmode="lin" valueType="num">
                                      <p:cBhvr>
                                        <p:cTn id="38" dur="1500" fill="hold"/>
                                        <p:tgtEl>
                                          <p:spTgt spid="18"/>
                                        </p:tgtEl>
                                        <p:attrNameLst>
                                          <p:attrName>ppt_x</p:attrName>
                                        </p:attrNameLst>
                                      </p:cBhvr>
                                      <p:tavLst>
                                        <p:tav tm="0">
                                          <p:val>
                                            <p:strVal val="#ppt_x"/>
                                          </p:val>
                                        </p:tav>
                                        <p:tav tm="100000">
                                          <p:val>
                                            <p:strVal val="#ppt_x"/>
                                          </p:val>
                                        </p:tav>
                                      </p:tavLst>
                                    </p:anim>
                                    <p:anim calcmode="lin" valueType="num">
                                      <p:cBhvr>
                                        <p:cTn id="39" dur="1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p:bldP spid="15" grpId="0"/>
      <p:bldP spid="16"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15</a:t>
            </a:fld>
            <a:endParaRPr lang="es-ES_tradnl" altLang="es-ES">
              <a:solidFill>
                <a:srgbClr val="002E54"/>
              </a:solidFill>
              <a:latin typeface="Arial" panose="020B0604020202020204" pitchFamily="34" charset="0"/>
            </a:endParaRPr>
          </a:p>
        </p:txBody>
      </p:sp>
      <p:sp>
        <p:nvSpPr>
          <p:cNvPr id="3" name="CuadroTexto 2">
            <a:extLst>
              <a:ext uri="{FF2B5EF4-FFF2-40B4-BE49-F238E27FC236}">
                <a16:creationId xmlns:a16="http://schemas.microsoft.com/office/drawing/2014/main" id="{9848929D-B17B-A5F6-855E-A2B87A6F67F5}"/>
              </a:ext>
            </a:extLst>
          </p:cNvPr>
          <p:cNvSpPr txBox="1"/>
          <p:nvPr/>
        </p:nvSpPr>
        <p:spPr>
          <a:xfrm>
            <a:off x="594068" y="6272684"/>
            <a:ext cx="3734474" cy="230832"/>
          </a:xfrm>
          <a:prstGeom prst="rect">
            <a:avLst/>
          </a:prstGeom>
          <a:noFill/>
        </p:spPr>
        <p:txBody>
          <a:bodyPr wrap="square" rtlCol="0">
            <a:spAutoFit/>
          </a:bodyPr>
          <a:lstStyle/>
          <a:p>
            <a:r>
              <a:rPr lang="es-ES" sz="900" dirty="0"/>
              <a:t>Creación del documento: 09/11/2024  actualizado: 12/11/2024</a:t>
            </a:r>
          </a:p>
        </p:txBody>
      </p:sp>
      <p:sp>
        <p:nvSpPr>
          <p:cNvPr id="11" name="11 CuadroTexto">
            <a:extLst>
              <a:ext uri="{FF2B5EF4-FFF2-40B4-BE49-F238E27FC236}">
                <a16:creationId xmlns:a16="http://schemas.microsoft.com/office/drawing/2014/main" id="{7B3564D5-1F68-41B7-8740-DA61A77275DC}"/>
              </a:ext>
            </a:extLst>
          </p:cNvPr>
          <p:cNvSpPr txBox="1"/>
          <p:nvPr/>
        </p:nvSpPr>
        <p:spPr>
          <a:xfrm>
            <a:off x="307813" y="1052736"/>
            <a:ext cx="8675057" cy="1578201"/>
          </a:xfrm>
          <a:prstGeom prst="rect">
            <a:avLst/>
          </a:prstGeom>
          <a:noFill/>
        </p:spPr>
        <p:txBody>
          <a:bodyPr wrap="square" lIns="99897" tIns="49949" rIns="99897" bIns="49949">
            <a:spAutoFit/>
          </a:bodyPr>
          <a:lstStyle/>
          <a:p>
            <a:pPr algn="ctr" eaLnBrk="1" fontAlgn="auto" hangingPunct="1">
              <a:spcBef>
                <a:spcPts val="1800"/>
              </a:spcBef>
              <a:spcAft>
                <a:spcPts val="0"/>
              </a:spcAft>
              <a:defRPr/>
            </a:pPr>
            <a:r>
              <a:rPr lang="es-ES" b="1" dirty="0"/>
              <a:t>¿La presentación de la solicitud colectiva implica el pago de la prestación por ERTE?</a:t>
            </a:r>
          </a:p>
          <a:p>
            <a:pPr eaLnBrk="1" fontAlgn="auto" hangingPunct="1">
              <a:spcBef>
                <a:spcPts val="0"/>
              </a:spcBef>
              <a:spcAft>
                <a:spcPts val="0"/>
              </a:spcAft>
              <a:defRPr/>
            </a:pPr>
            <a:br>
              <a:rPr lang="es-ES" sz="800" b="1" dirty="0"/>
            </a:br>
            <a:r>
              <a:rPr lang="es-ES" sz="1500" dirty="0">
                <a:solidFill>
                  <a:schemeClr val="accent1">
                    <a:lumMod val="75000"/>
                  </a:schemeClr>
                </a:solidFill>
              </a:rPr>
              <a:t>Las </a:t>
            </a:r>
            <a:r>
              <a:rPr lang="es-ES" sz="1500" b="1" dirty="0">
                <a:solidFill>
                  <a:schemeClr val="accent1">
                    <a:lumMod val="75000"/>
                  </a:schemeClr>
                </a:solidFill>
              </a:rPr>
              <a:t>reducciones de jornada </a:t>
            </a:r>
            <a:r>
              <a:rPr lang="es-ES" sz="1500" dirty="0">
                <a:solidFill>
                  <a:schemeClr val="accent1">
                    <a:lumMod val="75000"/>
                  </a:schemeClr>
                </a:solidFill>
              </a:rPr>
              <a:t>precisarán, además, el envío de fichero XML para activar el pago de la prestación.</a:t>
            </a:r>
          </a:p>
          <a:p>
            <a:pPr eaLnBrk="1" fontAlgn="auto" hangingPunct="1">
              <a:lnSpc>
                <a:spcPts val="600"/>
              </a:lnSpc>
              <a:spcBef>
                <a:spcPts val="0"/>
              </a:spcBef>
              <a:spcAft>
                <a:spcPts val="0"/>
              </a:spcAft>
              <a:defRPr/>
            </a:pPr>
            <a:br>
              <a:rPr lang="es-ES" sz="1500" dirty="0">
                <a:solidFill>
                  <a:schemeClr val="accent1">
                    <a:lumMod val="75000"/>
                  </a:schemeClr>
                </a:solidFill>
              </a:rPr>
            </a:br>
            <a:endParaRPr lang="es-ES" sz="1500" dirty="0">
              <a:solidFill>
                <a:schemeClr val="accent1">
                  <a:lumMod val="75000"/>
                </a:schemeClr>
              </a:solidFill>
            </a:endParaRPr>
          </a:p>
          <a:p>
            <a:pPr eaLnBrk="1" fontAlgn="auto" hangingPunct="1">
              <a:spcBef>
                <a:spcPts val="0"/>
              </a:spcBef>
              <a:spcAft>
                <a:spcPts val="0"/>
              </a:spcAft>
              <a:defRPr/>
            </a:pPr>
            <a:r>
              <a:rPr lang="es-ES" sz="1500" dirty="0">
                <a:solidFill>
                  <a:schemeClr val="accent1">
                    <a:lumMod val="75000"/>
                  </a:schemeClr>
                </a:solidFill>
              </a:rPr>
              <a:t>En el caso de </a:t>
            </a:r>
            <a:r>
              <a:rPr lang="es-ES" sz="1500" b="1" dirty="0">
                <a:solidFill>
                  <a:schemeClr val="accent1">
                    <a:lumMod val="75000"/>
                  </a:schemeClr>
                </a:solidFill>
              </a:rPr>
              <a:t>suspensión total de la relación laboral</a:t>
            </a:r>
            <a:r>
              <a:rPr lang="es-ES" sz="1500" dirty="0">
                <a:solidFill>
                  <a:schemeClr val="accent1">
                    <a:lumMod val="75000"/>
                  </a:schemeClr>
                </a:solidFill>
              </a:rPr>
              <a:t>, el pago de la prestación no precisará de fichero XML, salvo que, por haber habido actividad, se haya iniciado el envío de estos ficheros. Una vez se reciba un fichero XML, debe seguir enviándose cada mes hasta la baja definitiva.</a:t>
            </a:r>
          </a:p>
        </p:txBody>
      </p:sp>
      <p:sp>
        <p:nvSpPr>
          <p:cNvPr id="13" name="8 CuadroTexto">
            <a:extLst>
              <a:ext uri="{FF2B5EF4-FFF2-40B4-BE49-F238E27FC236}">
                <a16:creationId xmlns:a16="http://schemas.microsoft.com/office/drawing/2014/main" id="{0E727C26-77EC-4C4A-8233-D5443B14021D}"/>
              </a:ext>
            </a:extLst>
          </p:cNvPr>
          <p:cNvSpPr txBox="1"/>
          <p:nvPr/>
        </p:nvSpPr>
        <p:spPr>
          <a:xfrm>
            <a:off x="476445" y="2764279"/>
            <a:ext cx="8496945" cy="3204692"/>
          </a:xfrm>
          <a:prstGeom prst="rect">
            <a:avLst/>
          </a:prstGeom>
          <a:noFill/>
          <a:ln w="34925" cap="rnd" cmpd="sng">
            <a:solidFill>
              <a:schemeClr val="accent5">
                <a:lumMod val="75000"/>
              </a:schemeClr>
            </a:solidFill>
            <a:prstDash val="solid"/>
            <a:bevel/>
          </a:ln>
          <a:effectLst/>
        </p:spPr>
        <p:txBody>
          <a:bodyPr wrap="square" lIns="157317" tIns="108000" rIns="157317" bIns="78659">
            <a:spAutoFit/>
          </a:bodyPr>
          <a:lstStyle>
            <a:defPPr>
              <a:defRPr lang="es-ES_tradnl"/>
            </a:defPPr>
            <a:lvl1pPr algn="just">
              <a:defRPr sz="2000"/>
            </a:lvl1pPr>
          </a:lstStyle>
          <a:p>
            <a:pPr marL="244345" indent="-244345" eaLnBrk="1" fontAlgn="auto" hangingPunct="1">
              <a:spcBef>
                <a:spcPts val="0"/>
              </a:spcBef>
              <a:spcAft>
                <a:spcPts val="0"/>
              </a:spcAft>
              <a:buFontTx/>
              <a:buChar char="-"/>
              <a:defRPr/>
            </a:pPr>
            <a:r>
              <a:rPr lang="es-ES" sz="1500" dirty="0"/>
              <a:t>El envío del fichero XML se realizará entre los días </a:t>
            </a:r>
            <a:r>
              <a:rPr lang="es-ES" sz="1500" b="1" dirty="0"/>
              <a:t>1 a 20 del mes siguiente </a:t>
            </a:r>
            <a:r>
              <a:rPr lang="es-ES" sz="1500" dirty="0"/>
              <a:t>al de la información</a:t>
            </a:r>
            <a:r>
              <a:rPr lang="es-ES" sz="1500" b="1" dirty="0"/>
              <a:t>, </a:t>
            </a:r>
            <a:r>
              <a:rPr lang="es-ES" sz="1500" dirty="0"/>
              <a:t>salvo el fichero XML para la baja definitiva de la prestación, que será obligatoriamente en el mismo mes. </a:t>
            </a:r>
          </a:p>
          <a:p>
            <a:pPr marL="244345" indent="-244345" eaLnBrk="1" fontAlgn="auto" hangingPunct="1">
              <a:spcBef>
                <a:spcPts val="600"/>
              </a:spcBef>
              <a:spcAft>
                <a:spcPts val="0"/>
              </a:spcAft>
              <a:buFontTx/>
              <a:buChar char="-"/>
              <a:defRPr/>
            </a:pPr>
            <a:r>
              <a:rPr lang="es-ES" sz="1500" dirty="0"/>
              <a:t>Excepcionalmente, se podrá enviar un fichero del mes anterior, si no está procesado el del siguiente. </a:t>
            </a:r>
            <a:r>
              <a:rPr lang="es-ES" sz="1400" b="1" dirty="0">
                <a:solidFill>
                  <a:schemeClr val="accent1">
                    <a:lumMod val="75000"/>
                  </a:schemeClr>
                </a:solidFill>
                <a:latin typeface="+mn-lt"/>
              </a:rPr>
              <a:t>Ejemplo</a:t>
            </a:r>
            <a:r>
              <a:rPr lang="es-ES" sz="1400" dirty="0">
                <a:solidFill>
                  <a:schemeClr val="accent1">
                    <a:lumMod val="75000"/>
                  </a:schemeClr>
                </a:solidFill>
                <a:latin typeface="+mn-lt"/>
              </a:rPr>
              <a:t>: XML de diciembre de 2024 y de enero de 2025 recibidos el 15 de febrero de 2025.</a:t>
            </a:r>
          </a:p>
          <a:p>
            <a:pPr marL="244345" indent="-244345" eaLnBrk="1" fontAlgn="auto" hangingPunct="1">
              <a:spcBef>
                <a:spcPts val="600"/>
              </a:spcBef>
              <a:spcAft>
                <a:spcPts val="0"/>
              </a:spcAft>
              <a:buFontTx/>
              <a:buChar char="-"/>
              <a:defRPr/>
            </a:pPr>
            <a:r>
              <a:rPr lang="es-ES" sz="1500" dirty="0"/>
              <a:t>Será necesario comprobar que el fichero XML ha sido correctamente transmitido a través de certific@2 (estado RECIBIDO). En caso contrario podría no generarse pago. </a:t>
            </a:r>
          </a:p>
          <a:p>
            <a:pPr marL="244345" indent="-244345" eaLnBrk="1" fontAlgn="auto" hangingPunct="1">
              <a:spcBef>
                <a:spcPts val="600"/>
              </a:spcBef>
              <a:spcAft>
                <a:spcPts val="0"/>
              </a:spcAft>
              <a:buFontTx/>
              <a:buChar char="-"/>
              <a:defRPr/>
            </a:pPr>
            <a:r>
              <a:rPr lang="es-ES" sz="1500" dirty="0"/>
              <a:t>Si intervienen ficheros XML, el abono de la prestación de un mes se realizará en la nómina del mes siguiente, debido al </a:t>
            </a:r>
            <a:r>
              <a:rPr lang="es-ES" sz="1500" i="1" dirty="0"/>
              <a:t>decalaje</a:t>
            </a:r>
            <a:r>
              <a:rPr lang="es-ES" sz="1500" dirty="0"/>
              <a:t> en el pago. Dado que los ficheros XML se reciben, salvo excepciones, en el mes siguiente, será entonces cuando se genere nómina una vez procesados por el SEPE. </a:t>
            </a:r>
            <a:br>
              <a:rPr lang="es-ES" sz="1500" dirty="0"/>
            </a:br>
            <a:r>
              <a:rPr lang="es-ES" sz="1400" b="1" dirty="0">
                <a:solidFill>
                  <a:schemeClr val="accent1">
                    <a:lumMod val="75000"/>
                  </a:schemeClr>
                </a:solidFill>
              </a:rPr>
              <a:t>Ejemplo</a:t>
            </a:r>
            <a:r>
              <a:rPr lang="es-ES" sz="1400" dirty="0">
                <a:solidFill>
                  <a:schemeClr val="accent1">
                    <a:lumMod val="75000"/>
                  </a:schemeClr>
                </a:solidFill>
              </a:rPr>
              <a:t>: el abono a un trabajador de 15 días de prestación por inactividad al 50% en ERTE ETOP en diciembre  de 2024 se procesará en la nómina de enero, habiéndose recibido el XML entre 01/01 y 20/01/2025, y se abonará el 10/02/2025.</a:t>
            </a:r>
          </a:p>
        </p:txBody>
      </p:sp>
      <p:sp>
        <p:nvSpPr>
          <p:cNvPr id="10" name="17 CuadroTexto">
            <a:extLst>
              <a:ext uri="{FF2B5EF4-FFF2-40B4-BE49-F238E27FC236}">
                <a16:creationId xmlns:a16="http://schemas.microsoft.com/office/drawing/2014/main" id="{27ECD615-1528-407B-8CFB-0F6CDA03C394}"/>
              </a:ext>
            </a:extLst>
          </p:cNvPr>
          <p:cNvSpPr txBox="1"/>
          <p:nvPr/>
        </p:nvSpPr>
        <p:spPr>
          <a:xfrm>
            <a:off x="142746" y="417334"/>
            <a:ext cx="8956675" cy="345108"/>
          </a:xfrm>
          <a:prstGeom prst="rect">
            <a:avLst/>
          </a:prstGeom>
          <a:noFill/>
        </p:spPr>
        <p:txBody>
          <a:bodyPr wrap="square" lIns="99897" tIns="49949" rIns="99897" bIns="49949">
            <a:spAutoFit/>
          </a:bodyPr>
          <a:lstStyle/>
          <a:p>
            <a:pPr eaLnBrk="1" fontAlgn="auto" hangingPunct="1">
              <a:lnSpc>
                <a:spcPts val="1796"/>
              </a:lnSpc>
              <a:spcBef>
                <a:spcPts val="257"/>
              </a:spcBef>
              <a:spcAft>
                <a:spcPts val="0"/>
              </a:spcAft>
              <a:defRPr/>
            </a:pPr>
            <a:r>
              <a:rPr lang="es-ES" sz="2100" b="1" dirty="0">
                <a:solidFill>
                  <a:schemeClr val="bg1"/>
                </a:solidFill>
              </a:rPr>
              <a:t>Pago de las prestaciones ERTE y  dinámica del proceso de ficheros XML</a:t>
            </a:r>
          </a:p>
        </p:txBody>
      </p:sp>
    </p:spTree>
    <p:extLst>
      <p:ext uri="{BB962C8B-B14F-4D97-AF65-F5344CB8AC3E}">
        <p14:creationId xmlns:p14="http://schemas.microsoft.com/office/powerpoint/2010/main" val="204298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20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anim calcmode="lin" valueType="num">
                                      <p:cBhvr>
                                        <p:cTn id="14" dur="2000" fill="hold"/>
                                        <p:tgtEl>
                                          <p:spTgt spid="13"/>
                                        </p:tgtEl>
                                        <p:attrNameLst>
                                          <p:attrName>ppt_x</p:attrName>
                                        </p:attrNameLst>
                                      </p:cBhvr>
                                      <p:tavLst>
                                        <p:tav tm="0">
                                          <p:val>
                                            <p:strVal val="#ppt_x"/>
                                          </p:val>
                                        </p:tav>
                                        <p:tav tm="100000">
                                          <p:val>
                                            <p:strVal val="#ppt_x"/>
                                          </p:val>
                                        </p:tav>
                                      </p:tavLst>
                                    </p:anim>
                                    <p:anim calcmode="lin" valueType="num">
                                      <p:cBhvr>
                                        <p:cTn id="15" dur="2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a:extLst>
              <a:ext uri="{FF2B5EF4-FFF2-40B4-BE49-F238E27FC236}">
                <a16:creationId xmlns:a16="http://schemas.microsoft.com/office/drawing/2014/main" id="{BEFDCD72-1BAC-7AD2-6D3B-95FEF78E207F}"/>
              </a:ext>
            </a:extLst>
          </p:cNvPr>
          <p:cNvSpPr txBox="1"/>
          <p:nvPr/>
        </p:nvSpPr>
        <p:spPr>
          <a:xfrm>
            <a:off x="4179963" y="983528"/>
            <a:ext cx="4785232" cy="5076000"/>
          </a:xfrm>
          <a:prstGeom prst="rect">
            <a:avLst/>
          </a:prstGeom>
          <a:noFill/>
          <a:ln>
            <a:solidFill>
              <a:schemeClr val="accent1">
                <a:lumMod val="50000"/>
              </a:schemeClr>
            </a:solidFill>
          </a:ln>
        </p:spPr>
        <p:txBody>
          <a:bodyPr wrap="square" rtlCol="0">
            <a:spAutoFit/>
          </a:bodyPr>
          <a:lstStyle/>
          <a:p>
            <a:endParaRPr lang="es-ES" dirty="0"/>
          </a:p>
        </p:txBody>
      </p:sp>
      <p:sp>
        <p:nvSpPr>
          <p:cNvPr id="13" name="CuadroTexto 12">
            <a:extLst>
              <a:ext uri="{FF2B5EF4-FFF2-40B4-BE49-F238E27FC236}">
                <a16:creationId xmlns:a16="http://schemas.microsoft.com/office/drawing/2014/main" id="{5609BA55-AC3E-9EEE-07AA-0412287158AC}"/>
              </a:ext>
            </a:extLst>
          </p:cNvPr>
          <p:cNvSpPr txBox="1"/>
          <p:nvPr/>
        </p:nvSpPr>
        <p:spPr>
          <a:xfrm>
            <a:off x="109735" y="1008705"/>
            <a:ext cx="4041716" cy="5051682"/>
          </a:xfrm>
          <a:prstGeom prst="rect">
            <a:avLst/>
          </a:prstGeom>
          <a:noFill/>
          <a:ln>
            <a:solidFill>
              <a:schemeClr val="accent1">
                <a:lumMod val="50000"/>
              </a:schemeClr>
            </a:solidFill>
          </a:ln>
        </p:spPr>
        <p:txBody>
          <a:bodyPr wrap="square" rtlCol="0">
            <a:spAutoFit/>
          </a:bodyPr>
          <a:lstStyle/>
          <a:p>
            <a:endParaRPr lang="es-ES" dirty="0"/>
          </a:p>
        </p:txBody>
      </p:sp>
      <p:sp>
        <p:nvSpPr>
          <p:cNvPr id="8195" name="2 Marcador de número de diapositiva">
            <a:extLst>
              <a:ext uri="{FF2B5EF4-FFF2-40B4-BE49-F238E27FC236}">
                <a16:creationId xmlns:a16="http://schemas.microsoft.com/office/drawing/2014/main" id="{E14D49FB-A5CD-46AD-B5F2-9CA2255286B9}"/>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209AC14-E319-4FF1-89BC-A4C3347C3B71}" type="slidenum">
              <a:rPr lang="es-ES_tradnl" altLang="es-ES">
                <a:solidFill>
                  <a:srgbClr val="002E54"/>
                </a:solidFill>
                <a:latin typeface="Arial" panose="020B0604020202020204" pitchFamily="34" charset="0"/>
              </a:rPr>
              <a:pPr/>
              <a:t>16</a:t>
            </a:fld>
            <a:endParaRPr lang="es-ES_tradnl" altLang="es-ES" dirty="0">
              <a:solidFill>
                <a:srgbClr val="002E54"/>
              </a:solidFill>
              <a:latin typeface="Arial" panose="020B0604020202020204" pitchFamily="34" charset="0"/>
            </a:endParaRPr>
          </a:p>
        </p:txBody>
      </p:sp>
      <p:sp>
        <p:nvSpPr>
          <p:cNvPr id="8197" name="CuadroTexto 1">
            <a:extLst>
              <a:ext uri="{FF2B5EF4-FFF2-40B4-BE49-F238E27FC236}">
                <a16:creationId xmlns:a16="http://schemas.microsoft.com/office/drawing/2014/main" id="{887230B6-01BB-4E26-8F07-B83A9F48142A}"/>
              </a:ext>
            </a:extLst>
          </p:cNvPr>
          <p:cNvSpPr txBox="1">
            <a:spLocks noChangeArrowheads="1"/>
          </p:cNvSpPr>
          <p:nvPr/>
        </p:nvSpPr>
        <p:spPr bwMode="auto">
          <a:xfrm>
            <a:off x="4533803" y="1617770"/>
            <a:ext cx="439319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r>
              <a:rPr lang="es-ES" sz="1600" dirty="0">
                <a:solidFill>
                  <a:schemeClr val="tx2"/>
                </a:solidFill>
              </a:rPr>
              <a:t>Real Decreto Legislativo 8/2015, de 30 de octubre, </a:t>
            </a:r>
            <a:r>
              <a:rPr lang="es-ES" sz="1600" i="1" dirty="0">
                <a:solidFill>
                  <a:schemeClr val="tx2"/>
                </a:solidFill>
              </a:rPr>
              <a:t>por el que se aprueba el texto refundido de la Ley General de la Seguridad Social</a:t>
            </a:r>
            <a:endParaRPr lang="es-ES_tradnl" altLang="es-ES" sz="1600" b="1" i="1" dirty="0">
              <a:solidFill>
                <a:schemeClr val="tx2"/>
              </a:solidFill>
            </a:endParaRPr>
          </a:p>
        </p:txBody>
      </p:sp>
      <p:sp>
        <p:nvSpPr>
          <p:cNvPr id="3" name="1 Rectángulo">
            <a:extLst>
              <a:ext uri="{FF2B5EF4-FFF2-40B4-BE49-F238E27FC236}">
                <a16:creationId xmlns:a16="http://schemas.microsoft.com/office/drawing/2014/main" id="{E0AC9CFA-2E08-3F53-EF14-942429FE45E0}"/>
              </a:ext>
            </a:extLst>
          </p:cNvPr>
          <p:cNvSpPr>
            <a:spLocks noChangeArrowheads="1"/>
          </p:cNvSpPr>
          <p:nvPr/>
        </p:nvSpPr>
        <p:spPr bwMode="auto">
          <a:xfrm>
            <a:off x="211931" y="157018"/>
            <a:ext cx="87201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_tradnl" altLang="es-ES" sz="2200" b="1" dirty="0">
                <a:solidFill>
                  <a:srgbClr val="FFFFFF"/>
                </a:solidFill>
                <a:latin typeface="Arial" panose="020B0604020202020204" pitchFamily="34" charset="0"/>
                <a:cs typeface="Arial" panose="020B0604020202020204" pitchFamily="34" charset="0"/>
              </a:rPr>
              <a:t>Glosario de esta guía Normativa aplicable a los ERTE</a:t>
            </a:r>
            <a:endParaRPr lang="es-ES" altLang="es-ES" sz="2200" b="1" dirty="0">
              <a:solidFill>
                <a:srgbClr val="FFFFFF"/>
              </a:solidFill>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3855D676-70B0-F7F4-93E1-4A0999BFBEA9}"/>
              </a:ext>
            </a:extLst>
          </p:cNvPr>
          <p:cNvSpPr txBox="1"/>
          <p:nvPr/>
        </p:nvSpPr>
        <p:spPr>
          <a:xfrm>
            <a:off x="607428" y="6250355"/>
            <a:ext cx="3734474" cy="230832"/>
          </a:xfrm>
          <a:prstGeom prst="rect">
            <a:avLst/>
          </a:prstGeom>
          <a:noFill/>
        </p:spPr>
        <p:txBody>
          <a:bodyPr wrap="square" rtlCol="0">
            <a:spAutoFit/>
          </a:bodyPr>
          <a:lstStyle/>
          <a:p>
            <a:r>
              <a:rPr lang="es-ES" sz="900" dirty="0"/>
              <a:t>Creación del documento: 09/11/2024  actualizado: 12/11/2024</a:t>
            </a:r>
          </a:p>
        </p:txBody>
      </p:sp>
      <p:sp>
        <p:nvSpPr>
          <p:cNvPr id="7" name="10 CuadroTexto">
            <a:extLst>
              <a:ext uri="{FF2B5EF4-FFF2-40B4-BE49-F238E27FC236}">
                <a16:creationId xmlns:a16="http://schemas.microsoft.com/office/drawing/2014/main" id="{DFBAE517-A928-2761-5682-1BBC281C03E7}"/>
              </a:ext>
            </a:extLst>
          </p:cNvPr>
          <p:cNvSpPr txBox="1">
            <a:spLocks noChangeArrowheads="1"/>
          </p:cNvSpPr>
          <p:nvPr/>
        </p:nvSpPr>
        <p:spPr bwMode="auto">
          <a:xfrm>
            <a:off x="305481" y="1180055"/>
            <a:ext cx="3650224" cy="4837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9366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spcBef>
                <a:spcPts val="600"/>
              </a:spcBef>
            </a:pPr>
            <a:r>
              <a:rPr lang="es-ES" altLang="es-ES" sz="2000" b="1" dirty="0">
                <a:solidFill>
                  <a:schemeClr val="tx2"/>
                </a:solidFill>
              </a:rPr>
              <a:t>Glosario (siglas y términos)</a:t>
            </a:r>
          </a:p>
          <a:p>
            <a:pPr algn="just" eaLnBrk="1" hangingPunct="1">
              <a:spcBef>
                <a:spcPts val="1600"/>
              </a:spcBef>
            </a:pPr>
            <a:r>
              <a:rPr lang="es-ES" altLang="es-ES" sz="1500" b="1" dirty="0">
                <a:solidFill>
                  <a:schemeClr val="tx2"/>
                </a:solidFill>
              </a:rPr>
              <a:t>AL: </a:t>
            </a:r>
            <a:r>
              <a:rPr lang="es-ES" altLang="es-ES" sz="1500" dirty="0">
                <a:solidFill>
                  <a:schemeClr val="tx2"/>
                </a:solidFill>
              </a:rPr>
              <a:t>Autoridad Laboral </a:t>
            </a:r>
          </a:p>
          <a:p>
            <a:pPr algn="just" eaLnBrk="1" hangingPunct="1">
              <a:spcBef>
                <a:spcPts val="600"/>
              </a:spcBef>
            </a:pPr>
            <a:r>
              <a:rPr lang="es-ES" altLang="es-ES" sz="1500" b="1" dirty="0">
                <a:solidFill>
                  <a:schemeClr val="tx2"/>
                </a:solidFill>
              </a:rPr>
              <a:t>DA: </a:t>
            </a:r>
            <a:r>
              <a:rPr lang="es-ES" altLang="es-ES" sz="1500" dirty="0">
                <a:solidFill>
                  <a:schemeClr val="tx2"/>
                </a:solidFill>
              </a:rPr>
              <a:t>Disposición Adicional</a:t>
            </a:r>
          </a:p>
          <a:p>
            <a:pPr algn="just" eaLnBrk="1" hangingPunct="1">
              <a:spcBef>
                <a:spcPts val="600"/>
              </a:spcBef>
            </a:pPr>
            <a:r>
              <a:rPr lang="es-ES" altLang="es-ES" sz="1500" b="1" dirty="0">
                <a:solidFill>
                  <a:schemeClr val="tx2"/>
                </a:solidFill>
              </a:rPr>
              <a:t>DAE:</a:t>
            </a:r>
            <a:r>
              <a:rPr lang="es-ES" altLang="es-ES" sz="1500" dirty="0">
                <a:solidFill>
                  <a:schemeClr val="tx2"/>
                </a:solidFill>
              </a:rPr>
              <a:t> Días de Actividad Equivalente</a:t>
            </a:r>
          </a:p>
          <a:p>
            <a:pPr algn="just" eaLnBrk="1" hangingPunct="1">
              <a:spcBef>
                <a:spcPts val="600"/>
              </a:spcBef>
            </a:pPr>
            <a:r>
              <a:rPr lang="es-ES" altLang="es-ES" sz="1500" b="1" dirty="0">
                <a:solidFill>
                  <a:schemeClr val="tx2"/>
                </a:solidFill>
              </a:rPr>
              <a:t>DANA:</a:t>
            </a:r>
            <a:r>
              <a:rPr lang="es-ES" altLang="es-ES" sz="1500" dirty="0">
                <a:solidFill>
                  <a:schemeClr val="tx2"/>
                </a:solidFill>
              </a:rPr>
              <a:t> Depresión Aislada en Niveles Altos </a:t>
            </a:r>
          </a:p>
          <a:p>
            <a:pPr algn="just" eaLnBrk="1" hangingPunct="1">
              <a:spcBef>
                <a:spcPts val="600"/>
              </a:spcBef>
            </a:pPr>
            <a:r>
              <a:rPr lang="es-ES" altLang="es-ES" sz="1500" b="1" dirty="0">
                <a:solidFill>
                  <a:schemeClr val="tx2"/>
                </a:solidFill>
              </a:rPr>
              <a:t>ERTE:</a:t>
            </a:r>
            <a:r>
              <a:rPr lang="es-ES" altLang="es-ES" sz="1500" dirty="0">
                <a:solidFill>
                  <a:schemeClr val="tx2"/>
                </a:solidFill>
              </a:rPr>
              <a:t> Expediente de Regulación de Empleo</a:t>
            </a:r>
          </a:p>
          <a:p>
            <a:pPr algn="just" eaLnBrk="1" hangingPunct="1">
              <a:spcBef>
                <a:spcPts val="600"/>
              </a:spcBef>
            </a:pPr>
            <a:r>
              <a:rPr lang="es-ES" altLang="es-ES" sz="1500" b="1" dirty="0">
                <a:solidFill>
                  <a:schemeClr val="tx2"/>
                </a:solidFill>
              </a:rPr>
              <a:t>ET: </a:t>
            </a:r>
            <a:r>
              <a:rPr lang="es-ES" altLang="es-ES" sz="1500" dirty="0">
                <a:solidFill>
                  <a:schemeClr val="tx2"/>
                </a:solidFill>
              </a:rPr>
              <a:t>Estatuto de los Trabajadores</a:t>
            </a:r>
          </a:p>
          <a:p>
            <a:pPr eaLnBrk="1" hangingPunct="1">
              <a:spcBef>
                <a:spcPts val="600"/>
              </a:spcBef>
            </a:pPr>
            <a:r>
              <a:rPr lang="es-ES" altLang="es-ES" sz="1500" b="1" dirty="0">
                <a:solidFill>
                  <a:schemeClr val="tx2"/>
                </a:solidFill>
              </a:rPr>
              <a:t>ETOP:</a:t>
            </a:r>
            <a:r>
              <a:rPr lang="es-ES" altLang="es-ES" sz="1500" dirty="0">
                <a:solidFill>
                  <a:schemeClr val="tx2"/>
                </a:solidFill>
              </a:rPr>
              <a:t> causas Económicas, Técnicas, Organizativas o de Producción</a:t>
            </a:r>
          </a:p>
          <a:p>
            <a:pPr algn="just" eaLnBrk="1" hangingPunct="1">
              <a:spcBef>
                <a:spcPts val="600"/>
              </a:spcBef>
            </a:pPr>
            <a:r>
              <a:rPr lang="es-ES" altLang="es-ES" sz="1500" b="1" dirty="0">
                <a:solidFill>
                  <a:schemeClr val="tx2"/>
                </a:solidFill>
              </a:rPr>
              <a:t>FM: </a:t>
            </a:r>
            <a:r>
              <a:rPr lang="es-ES" altLang="es-ES" sz="1500" dirty="0">
                <a:solidFill>
                  <a:schemeClr val="tx2"/>
                </a:solidFill>
              </a:rPr>
              <a:t>Fuerza Mayor</a:t>
            </a:r>
          </a:p>
          <a:p>
            <a:pPr algn="just" eaLnBrk="1" hangingPunct="1">
              <a:spcBef>
                <a:spcPts val="600"/>
              </a:spcBef>
            </a:pPr>
            <a:r>
              <a:rPr lang="es-ES" altLang="es-ES" sz="1500" b="1" dirty="0">
                <a:solidFill>
                  <a:schemeClr val="tx2"/>
                </a:solidFill>
              </a:rPr>
              <a:t>ITSS: </a:t>
            </a:r>
            <a:r>
              <a:rPr lang="es-ES" altLang="es-ES" sz="1500" dirty="0">
                <a:solidFill>
                  <a:schemeClr val="tx2"/>
                </a:solidFill>
              </a:rPr>
              <a:t>Inspección de Trabajo y Seguridad Social</a:t>
            </a:r>
          </a:p>
          <a:p>
            <a:pPr algn="just" eaLnBrk="1" hangingPunct="1">
              <a:spcBef>
                <a:spcPts val="600"/>
              </a:spcBef>
            </a:pPr>
            <a:r>
              <a:rPr lang="es-ES" altLang="es-ES" sz="1500" b="1" dirty="0">
                <a:solidFill>
                  <a:schemeClr val="tx2"/>
                </a:solidFill>
              </a:rPr>
              <a:t>NCM:</a:t>
            </a:r>
            <a:r>
              <a:rPr lang="es-ES" altLang="es-ES" sz="1500" dirty="0">
                <a:solidFill>
                  <a:schemeClr val="tx2"/>
                </a:solidFill>
              </a:rPr>
              <a:t> nacimiento  y cuidado de menor (maternidad/paternidad)</a:t>
            </a:r>
          </a:p>
          <a:p>
            <a:pPr algn="just" eaLnBrk="1" hangingPunct="1">
              <a:spcBef>
                <a:spcPts val="600"/>
              </a:spcBef>
            </a:pPr>
            <a:endParaRPr lang="es-ES" altLang="es-ES" sz="1500" dirty="0">
              <a:solidFill>
                <a:schemeClr val="tx2"/>
              </a:solidFill>
            </a:endParaRPr>
          </a:p>
          <a:p>
            <a:pPr algn="just" eaLnBrk="1" hangingPunct="1"/>
            <a:endParaRPr lang="es-ES" altLang="es-ES" sz="1500" dirty="0">
              <a:solidFill>
                <a:schemeClr val="tx2"/>
              </a:solidFill>
            </a:endParaRPr>
          </a:p>
        </p:txBody>
      </p:sp>
      <p:sp>
        <p:nvSpPr>
          <p:cNvPr id="15" name="CuadroTexto 1">
            <a:extLst>
              <a:ext uri="{FF2B5EF4-FFF2-40B4-BE49-F238E27FC236}">
                <a16:creationId xmlns:a16="http://schemas.microsoft.com/office/drawing/2014/main" id="{30C7B646-98A8-DEAA-20C6-56047F644189}"/>
              </a:ext>
            </a:extLst>
          </p:cNvPr>
          <p:cNvSpPr txBox="1">
            <a:spLocks noChangeArrowheads="1"/>
          </p:cNvSpPr>
          <p:nvPr/>
        </p:nvSpPr>
        <p:spPr bwMode="auto">
          <a:xfrm>
            <a:off x="4572000" y="2541611"/>
            <a:ext cx="439319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r>
              <a:rPr lang="es-ES" sz="1600" dirty="0">
                <a:solidFill>
                  <a:schemeClr val="tx2"/>
                </a:solidFill>
              </a:rPr>
              <a:t>Real Decreto-ley 5/2026, de 17 de febrero, por el que se adoptan medidas urgentes en respuesta a los daños causados por diversos fenómenos  meteorológicos adversos, de especial afectación en las comunidades autónomas de Andalucía y Extremadura</a:t>
            </a:r>
            <a:endParaRPr lang="es-ES_tradnl" altLang="es-ES" sz="1600" b="1" i="1" dirty="0">
              <a:solidFill>
                <a:schemeClr val="tx2"/>
              </a:solidFill>
            </a:endParaRPr>
          </a:p>
        </p:txBody>
      </p:sp>
      <p:sp>
        <p:nvSpPr>
          <p:cNvPr id="2" name="CuadroTexto 1">
            <a:extLst>
              <a:ext uri="{FF2B5EF4-FFF2-40B4-BE49-F238E27FC236}">
                <a16:creationId xmlns:a16="http://schemas.microsoft.com/office/drawing/2014/main" id="{BB3233CD-1FA7-416C-8CB7-7846471D3F3F}"/>
              </a:ext>
            </a:extLst>
          </p:cNvPr>
          <p:cNvSpPr txBox="1"/>
          <p:nvPr/>
        </p:nvSpPr>
        <p:spPr>
          <a:xfrm>
            <a:off x="4533802" y="4450337"/>
            <a:ext cx="4393195" cy="1323439"/>
          </a:xfrm>
          <a:prstGeom prst="rect">
            <a:avLst/>
          </a:prstGeom>
          <a:noFill/>
        </p:spPr>
        <p:txBody>
          <a:bodyPr wrap="square" rtlCol="0">
            <a:spAutoFit/>
          </a:bodyPr>
          <a:lstStyle/>
          <a:p>
            <a:r>
              <a:rPr lang="es-ES" sz="1600" dirty="0">
                <a:solidFill>
                  <a:schemeClr val="tx2"/>
                </a:solidFill>
              </a:rPr>
              <a:t>Resolución de </a:t>
            </a:r>
            <a:r>
              <a:rPr lang="es-ES" sz="1600" strike="sngStrike" dirty="0">
                <a:solidFill>
                  <a:schemeClr val="tx2"/>
                </a:solidFill>
              </a:rPr>
              <a:t>12/11/2024</a:t>
            </a:r>
            <a:r>
              <a:rPr lang="es-ES" sz="1600" dirty="0">
                <a:solidFill>
                  <a:schemeClr val="tx2"/>
                </a:solidFill>
              </a:rPr>
              <a:t> de la Dirección General del Servicio Público de Empleo Estatal, </a:t>
            </a:r>
            <a:r>
              <a:rPr lang="es-ES" sz="1600" i="1" strike="sngStrike" dirty="0">
                <a:solidFill>
                  <a:schemeClr val="tx2"/>
                </a:solidFill>
              </a:rPr>
              <a:t>por la que se regula la tramitación electrónica del procedimiento de reconocimiento de las prestaciones por desempleo ERTE DANA</a:t>
            </a:r>
          </a:p>
        </p:txBody>
      </p:sp>
      <p:sp>
        <p:nvSpPr>
          <p:cNvPr id="4" name="CuadroTexto 3">
            <a:extLst>
              <a:ext uri="{FF2B5EF4-FFF2-40B4-BE49-F238E27FC236}">
                <a16:creationId xmlns:a16="http://schemas.microsoft.com/office/drawing/2014/main" id="{B0CA7F58-1076-42D2-9212-AA2D2D7CB707}"/>
              </a:ext>
            </a:extLst>
          </p:cNvPr>
          <p:cNvSpPr txBox="1"/>
          <p:nvPr/>
        </p:nvSpPr>
        <p:spPr>
          <a:xfrm>
            <a:off x="4572000" y="1180055"/>
            <a:ext cx="3384376" cy="677108"/>
          </a:xfrm>
          <a:prstGeom prst="rect">
            <a:avLst/>
          </a:prstGeom>
          <a:noFill/>
        </p:spPr>
        <p:txBody>
          <a:bodyPr wrap="square" rtlCol="0">
            <a:spAutoFit/>
          </a:bodyPr>
          <a:lstStyle/>
          <a:p>
            <a:r>
              <a:rPr lang="es-ES" altLang="es-ES" sz="1900" b="1" dirty="0">
                <a:solidFill>
                  <a:schemeClr val="tx2"/>
                </a:solidFill>
              </a:rPr>
              <a:t>Normativa</a:t>
            </a:r>
          </a:p>
          <a:p>
            <a:endParaRPr lang="es-ES" sz="1900" dirty="0"/>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childTnLst>
                                </p:cTn>
                              </p:par>
                              <p:par>
                                <p:cTn id="7" presetID="22" presetClass="entr" presetSubtype="1"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up)">
                                      <p:cBhvr>
                                        <p:cTn id="9" dur="1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7"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a:extLst>
              <a:ext uri="{FF2B5EF4-FFF2-40B4-BE49-F238E27FC236}">
                <a16:creationId xmlns:a16="http://schemas.microsoft.com/office/drawing/2014/main" id="{B86BF3E6-54F7-4B9B-8C72-9BE7040034DA}"/>
              </a:ext>
            </a:extLst>
          </p:cNvPr>
          <p:cNvSpPr txBox="1">
            <a:spLocks noChangeArrowheads="1"/>
          </p:cNvSpPr>
          <p:nvPr/>
        </p:nvSpPr>
        <p:spPr bwMode="auto">
          <a:xfrm>
            <a:off x="350278" y="1017561"/>
            <a:ext cx="825023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366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r>
              <a:rPr lang="es-ES" altLang="es-ES" sz="2000" b="1" dirty="0">
                <a:solidFill>
                  <a:schemeClr val="tx2"/>
                </a:solidFill>
              </a:rPr>
              <a:t>Esta presentación tiene el objetivo de informar a las empresas, las asesorías laborales y las gestorías sobre las actuaciones que deben realizarse ante el SEPE respecto de las prestaciones por desempleo por los expedientes de regulación temporal de empleo (ERTE) adoptados como medida de mantenimiento del empleo </a:t>
            </a:r>
            <a:r>
              <a:rPr lang="es-ES" sz="2000" b="1" dirty="0">
                <a:solidFill>
                  <a:schemeClr val="tx2"/>
                </a:solidFill>
              </a:rPr>
              <a:t>ante los daños causados por las inundaciones producidas el 4 de febrero según lo establecido en el Real Decreto-Ley 5/2026, de 17 de febrero.</a:t>
            </a:r>
          </a:p>
        </p:txBody>
      </p:sp>
      <p:sp>
        <p:nvSpPr>
          <p:cNvPr id="8195" name="2 Marcador de número de diapositiva">
            <a:extLst>
              <a:ext uri="{FF2B5EF4-FFF2-40B4-BE49-F238E27FC236}">
                <a16:creationId xmlns:a16="http://schemas.microsoft.com/office/drawing/2014/main" id="{E14D49FB-A5CD-46AD-B5F2-9CA2255286B9}"/>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209AC14-E319-4FF1-89BC-A4C3347C3B71}" type="slidenum">
              <a:rPr lang="es-ES_tradnl" altLang="es-ES">
                <a:solidFill>
                  <a:srgbClr val="002E54"/>
                </a:solidFill>
                <a:latin typeface="Arial" panose="020B0604020202020204" pitchFamily="34" charset="0"/>
              </a:rPr>
              <a:pPr/>
              <a:t>2</a:t>
            </a:fld>
            <a:endParaRPr lang="es-ES_tradnl" altLang="es-ES" dirty="0">
              <a:solidFill>
                <a:srgbClr val="002E54"/>
              </a:solidFill>
              <a:latin typeface="Arial" panose="020B0604020202020204" pitchFamily="34" charset="0"/>
            </a:endParaRPr>
          </a:p>
        </p:txBody>
      </p:sp>
      <p:sp>
        <p:nvSpPr>
          <p:cNvPr id="8197" name="CuadroTexto 1">
            <a:extLst>
              <a:ext uri="{FF2B5EF4-FFF2-40B4-BE49-F238E27FC236}">
                <a16:creationId xmlns:a16="http://schemas.microsoft.com/office/drawing/2014/main" id="{887230B6-01BB-4E26-8F07-B83A9F48142A}"/>
              </a:ext>
            </a:extLst>
          </p:cNvPr>
          <p:cNvSpPr txBox="1">
            <a:spLocks noChangeArrowheads="1"/>
          </p:cNvSpPr>
          <p:nvPr/>
        </p:nvSpPr>
        <p:spPr bwMode="auto">
          <a:xfrm>
            <a:off x="307449" y="4152768"/>
            <a:ext cx="833294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r>
              <a:rPr lang="es-ES_tradnl" altLang="es-ES" b="1" dirty="0">
                <a:solidFill>
                  <a:schemeClr val="tx2"/>
                </a:solidFill>
              </a:rPr>
              <a:t>La información que contiene este documento se irá actualizando cuando el SEPE lo considere necesario para introducir aclaraciones, en función de la dinámica que se observe, o  si hay que aplicar nueva regulación normativa.</a:t>
            </a:r>
          </a:p>
        </p:txBody>
      </p:sp>
      <p:sp>
        <p:nvSpPr>
          <p:cNvPr id="2" name="CuadroTexto 1">
            <a:extLst>
              <a:ext uri="{FF2B5EF4-FFF2-40B4-BE49-F238E27FC236}">
                <a16:creationId xmlns:a16="http://schemas.microsoft.com/office/drawing/2014/main" id="{8971B80E-3460-453D-BBC7-9BFCB63EC8AB}"/>
              </a:ext>
            </a:extLst>
          </p:cNvPr>
          <p:cNvSpPr txBox="1"/>
          <p:nvPr/>
        </p:nvSpPr>
        <p:spPr>
          <a:xfrm>
            <a:off x="2335818" y="5212541"/>
            <a:ext cx="6264697" cy="615553"/>
          </a:xfrm>
          <a:prstGeom prst="rect">
            <a:avLst/>
          </a:prstGeom>
          <a:solidFill>
            <a:srgbClr val="CFD9E7"/>
          </a:solidFill>
        </p:spPr>
        <p:txBody>
          <a:bodyPr wrap="square" rtlCol="0">
            <a:spAutoFit/>
          </a:bodyPr>
          <a:lstStyle/>
          <a:p>
            <a:r>
              <a:rPr lang="es-ES_tradnl" altLang="es-ES" sz="1700" b="1" dirty="0">
                <a:solidFill>
                  <a:schemeClr val="tx2"/>
                </a:solidFill>
              </a:rPr>
              <a:t>Debe consultarse siempre la última versión de este documento, que estará publicada en la web del SEPE.</a:t>
            </a:r>
            <a:endParaRPr lang="es-ES" sz="1700" dirty="0"/>
          </a:p>
        </p:txBody>
      </p:sp>
      <p:sp>
        <p:nvSpPr>
          <p:cNvPr id="3" name="1 Rectángulo">
            <a:extLst>
              <a:ext uri="{FF2B5EF4-FFF2-40B4-BE49-F238E27FC236}">
                <a16:creationId xmlns:a16="http://schemas.microsoft.com/office/drawing/2014/main" id="{E0AC9CFA-2E08-3F53-EF14-942429FE45E0}"/>
              </a:ext>
            </a:extLst>
          </p:cNvPr>
          <p:cNvSpPr>
            <a:spLocks noChangeArrowheads="1"/>
          </p:cNvSpPr>
          <p:nvPr/>
        </p:nvSpPr>
        <p:spPr bwMode="auto">
          <a:xfrm>
            <a:off x="211931" y="157018"/>
            <a:ext cx="8720138"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_tradnl" altLang="es-ES" sz="2500" b="1" dirty="0">
                <a:solidFill>
                  <a:srgbClr val="FFFFFF"/>
                </a:solidFill>
                <a:latin typeface="Arial" panose="020B0604020202020204" pitchFamily="34" charset="0"/>
                <a:cs typeface="Arial" panose="020B0604020202020204" pitchFamily="34" charset="0"/>
              </a:rPr>
              <a:t>Función de la guía básica  ERTE</a:t>
            </a:r>
            <a:endParaRPr lang="es-ES" altLang="es-ES" sz="2500" b="1" dirty="0">
              <a:solidFill>
                <a:srgbClr val="FFFFFF"/>
              </a:solidFill>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1740EC8E-3062-E3F9-D51D-94031C76953C}"/>
              </a:ext>
            </a:extLst>
          </p:cNvPr>
          <p:cNvSpPr txBox="1"/>
          <p:nvPr/>
        </p:nvSpPr>
        <p:spPr>
          <a:xfrm>
            <a:off x="835180" y="3400772"/>
            <a:ext cx="7765335" cy="615553"/>
          </a:xfrm>
          <a:prstGeom prst="rect">
            <a:avLst/>
          </a:prstGeom>
          <a:solidFill>
            <a:srgbClr val="CFD9E7"/>
          </a:solidFill>
        </p:spPr>
        <p:txBody>
          <a:bodyPr wrap="square" rtlCol="0">
            <a:spAutoFit/>
          </a:bodyPr>
          <a:lstStyle/>
          <a:p>
            <a:pPr algn="just" eaLnBrk="1" hangingPunct="1"/>
            <a:r>
              <a:rPr lang="es-ES" altLang="es-ES" sz="1700" b="1" dirty="0">
                <a:solidFill>
                  <a:schemeClr val="tx2"/>
                </a:solidFill>
              </a:rPr>
              <a:t>Se seguirán las directrices contenidas en este documento, salvo que la dirección provincial del SEPE que corresponda considere alguna actuación diferente.</a:t>
            </a:r>
          </a:p>
        </p:txBody>
      </p:sp>
      <p:sp>
        <p:nvSpPr>
          <p:cNvPr id="6" name="CuadroTexto 5">
            <a:extLst>
              <a:ext uri="{FF2B5EF4-FFF2-40B4-BE49-F238E27FC236}">
                <a16:creationId xmlns:a16="http://schemas.microsoft.com/office/drawing/2014/main" id="{3855D676-70B0-F7F4-93E1-4A0999BFBEA9}"/>
              </a:ext>
            </a:extLst>
          </p:cNvPr>
          <p:cNvSpPr txBox="1"/>
          <p:nvPr/>
        </p:nvSpPr>
        <p:spPr>
          <a:xfrm>
            <a:off x="714817" y="6176318"/>
            <a:ext cx="3734474" cy="230832"/>
          </a:xfrm>
          <a:prstGeom prst="rect">
            <a:avLst/>
          </a:prstGeom>
          <a:noFill/>
        </p:spPr>
        <p:txBody>
          <a:bodyPr wrap="square" rtlCol="0">
            <a:spAutoFit/>
          </a:bodyPr>
          <a:lstStyle/>
          <a:p>
            <a:r>
              <a:rPr lang="es-ES" sz="900" dirty="0"/>
              <a:t>Creación del documento: 09/11/2024  actualizado: 12/11/2024</a:t>
            </a:r>
          </a:p>
        </p:txBody>
      </p:sp>
    </p:spTree>
    <p:custDataLst>
      <p:tags r:id="rId1"/>
    </p:custDataLst>
    <p:extLst>
      <p:ext uri="{BB962C8B-B14F-4D97-AF65-F5344CB8AC3E}">
        <p14:creationId xmlns:p14="http://schemas.microsoft.com/office/powerpoint/2010/main" val="94515298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1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197"/>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grpId="1" nodeType="clickEffect">
                                  <p:stCondLst>
                                    <p:cond delay="0"/>
                                  </p:stCondLst>
                                  <p:childTnLst>
                                    <p:animEffect transition="out" filter="fade">
                                      <p:cBhvr>
                                        <p:cTn id="18" dur="500" tmFilter="0, 0; .2, .5; .8, .5; 1, 0"/>
                                        <p:tgtEl>
                                          <p:spTgt spid="2"/>
                                        </p:tgtEl>
                                      </p:cBhvr>
                                    </p:animEffect>
                                    <p:animScale>
                                      <p:cBhvr>
                                        <p:cTn id="19" dur="250" autoRev="1" fill="hold"/>
                                        <p:tgtEl>
                                          <p:spTgt spid="2"/>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3" presetClass="emph" presetSubtype="2" fill="hold" grpId="2" nodeType="clickEffect">
                                  <p:stCondLst>
                                    <p:cond delay="0"/>
                                  </p:stCondLst>
                                  <p:childTnLst>
                                    <p:animClr clrSpc="rgb" dir="cw">
                                      <p:cBhvr override="childStyle">
                                        <p:cTn id="23"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197" grpId="0"/>
      <p:bldP spid="2" grpId="0" animBg="1"/>
      <p:bldP spid="2" grpId="1" animBg="1"/>
      <p:bldP spid="2"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Marcador de número de diapositiva 1">
            <a:extLst>
              <a:ext uri="{FF2B5EF4-FFF2-40B4-BE49-F238E27FC236}">
                <a16:creationId xmlns:a16="http://schemas.microsoft.com/office/drawing/2014/main" id="{A8611E9C-AF50-4D2E-8532-E6616C33F7AF}"/>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446695F0-48B8-46E6-9A82-9F77A7A7B663}" type="slidenum">
              <a:rPr lang="es-ES_tradnl" altLang="es-ES">
                <a:solidFill>
                  <a:srgbClr val="002E54"/>
                </a:solidFill>
                <a:latin typeface="Arial" panose="020B0604020202020204" pitchFamily="34" charset="0"/>
              </a:rPr>
              <a:pPr/>
              <a:t>3</a:t>
            </a:fld>
            <a:endParaRPr lang="es-ES_tradnl" altLang="es-ES">
              <a:solidFill>
                <a:srgbClr val="002E54"/>
              </a:solidFill>
              <a:latin typeface="Arial" panose="020B0604020202020204" pitchFamily="34" charset="0"/>
            </a:endParaRPr>
          </a:p>
        </p:txBody>
      </p:sp>
      <p:sp>
        <p:nvSpPr>
          <p:cNvPr id="9220" name="1 Rectángulo">
            <a:extLst>
              <a:ext uri="{FF2B5EF4-FFF2-40B4-BE49-F238E27FC236}">
                <a16:creationId xmlns:a16="http://schemas.microsoft.com/office/drawing/2014/main" id="{BD8F556A-E298-4402-889F-C2B61974D7F1}"/>
              </a:ext>
            </a:extLst>
          </p:cNvPr>
          <p:cNvSpPr>
            <a:spLocks noChangeArrowheads="1"/>
          </p:cNvSpPr>
          <p:nvPr/>
        </p:nvSpPr>
        <p:spPr bwMode="auto">
          <a:xfrm>
            <a:off x="211931" y="157018"/>
            <a:ext cx="872013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_tradnl" altLang="es-ES" sz="2500" b="1" dirty="0">
                <a:solidFill>
                  <a:srgbClr val="FFFFFF"/>
                </a:solidFill>
                <a:latin typeface="Arial" panose="020B0604020202020204" pitchFamily="34" charset="0"/>
                <a:cs typeface="Arial" panose="020B0604020202020204" pitchFamily="34" charset="0"/>
              </a:rPr>
              <a:t>Modalidades de ERTE</a:t>
            </a:r>
            <a:endParaRPr lang="es-ES" altLang="es-ES" sz="2500" b="1" dirty="0">
              <a:solidFill>
                <a:srgbClr val="FFFFFF"/>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A42BFDE5-4B37-AF16-E766-AB12639849F4}"/>
              </a:ext>
            </a:extLst>
          </p:cNvPr>
          <p:cNvSpPr txBox="1"/>
          <p:nvPr/>
        </p:nvSpPr>
        <p:spPr>
          <a:xfrm>
            <a:off x="611188" y="6248694"/>
            <a:ext cx="3734474" cy="230832"/>
          </a:xfrm>
          <a:prstGeom prst="rect">
            <a:avLst/>
          </a:prstGeom>
          <a:noFill/>
        </p:spPr>
        <p:txBody>
          <a:bodyPr wrap="square" rtlCol="0">
            <a:spAutoFit/>
          </a:bodyPr>
          <a:lstStyle/>
          <a:p>
            <a:r>
              <a:rPr lang="es-ES" sz="900" dirty="0"/>
              <a:t>Creación del documento: 09/11/2024  actualizado: 12/11/2024</a:t>
            </a:r>
          </a:p>
        </p:txBody>
      </p:sp>
      <p:sp>
        <p:nvSpPr>
          <p:cNvPr id="5" name="10 CuadroTexto">
            <a:extLst>
              <a:ext uri="{FF2B5EF4-FFF2-40B4-BE49-F238E27FC236}">
                <a16:creationId xmlns:a16="http://schemas.microsoft.com/office/drawing/2014/main" id="{F107538D-7978-84C0-81E4-D57FB18088DF}"/>
              </a:ext>
            </a:extLst>
          </p:cNvPr>
          <p:cNvSpPr txBox="1">
            <a:spLocks noChangeArrowheads="1"/>
          </p:cNvSpPr>
          <p:nvPr/>
        </p:nvSpPr>
        <p:spPr bwMode="auto">
          <a:xfrm>
            <a:off x="461460" y="982758"/>
            <a:ext cx="847060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9366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s-ES" sz="2000" b="1" dirty="0">
                <a:solidFill>
                  <a:schemeClr val="tx2"/>
                </a:solidFill>
              </a:rPr>
              <a:t>Las empresas afectadas por las inundaciones solicitarán de manera colectiva en favor de sus trabajadores y trabajadoras la prestación extraordinaria contenida en la Disposición Adicional 46ª de la Ley General de la Seguridad Social a la que se refiere el artículo 31 del RDL 5/2026. </a:t>
            </a:r>
          </a:p>
          <a:p>
            <a:r>
              <a:rPr lang="es-ES" sz="2000" b="1" dirty="0">
                <a:solidFill>
                  <a:schemeClr val="tx2"/>
                </a:solidFill>
              </a:rPr>
              <a:t>Previamente habrán adoptado el correspondiente ERTE, que habrá sido:</a:t>
            </a:r>
          </a:p>
        </p:txBody>
      </p:sp>
      <p:sp>
        <p:nvSpPr>
          <p:cNvPr id="6" name="10 CuadroTexto">
            <a:extLst>
              <a:ext uri="{FF2B5EF4-FFF2-40B4-BE49-F238E27FC236}">
                <a16:creationId xmlns:a16="http://schemas.microsoft.com/office/drawing/2014/main" id="{D63E5961-61CA-0B03-D67E-8E9BE2ED1C2C}"/>
              </a:ext>
            </a:extLst>
          </p:cNvPr>
          <p:cNvSpPr txBox="1">
            <a:spLocks noChangeArrowheads="1"/>
          </p:cNvSpPr>
          <p:nvPr/>
        </p:nvSpPr>
        <p:spPr bwMode="auto">
          <a:xfrm>
            <a:off x="1644083" y="2732432"/>
            <a:ext cx="7136282" cy="306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9366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436563" indent="-342900">
              <a:buFontTx/>
              <a:buChar char="-"/>
            </a:pPr>
            <a:r>
              <a:rPr lang="es-ES" sz="2000" b="1" dirty="0">
                <a:solidFill>
                  <a:schemeClr val="tx2"/>
                </a:solidFill>
              </a:rPr>
              <a:t>Solicitado ante la autoridad laboral (AL), que constatará la causa de fuerza mayor relacionada con la DANA</a:t>
            </a:r>
          </a:p>
          <a:p>
            <a:endParaRPr lang="es-ES" sz="2000" b="1" dirty="0">
              <a:solidFill>
                <a:schemeClr val="tx2"/>
              </a:solidFill>
            </a:endParaRPr>
          </a:p>
          <a:p>
            <a:pPr marL="436563" indent="-342900">
              <a:buFontTx/>
              <a:buChar char="-"/>
            </a:pPr>
            <a:endParaRPr lang="es-ES" sz="2000" b="1" dirty="0">
              <a:solidFill>
                <a:schemeClr val="tx2"/>
              </a:solidFill>
            </a:endParaRPr>
          </a:p>
          <a:p>
            <a:pPr marL="436563" indent="-342900">
              <a:buFontTx/>
              <a:buChar char="-"/>
            </a:pPr>
            <a:endParaRPr lang="es-ES" sz="2000" b="1" dirty="0">
              <a:solidFill>
                <a:schemeClr val="tx2"/>
              </a:solidFill>
            </a:endParaRPr>
          </a:p>
          <a:p>
            <a:pPr marL="436563" indent="-342900">
              <a:spcBef>
                <a:spcPts val="600"/>
              </a:spcBef>
              <a:buFontTx/>
              <a:buChar char="-"/>
            </a:pPr>
            <a:r>
              <a:rPr lang="es-ES" sz="2000" b="1" dirty="0">
                <a:solidFill>
                  <a:schemeClr val="tx2"/>
                </a:solidFill>
              </a:rPr>
              <a:t>Comunicado a la AL por la empresa, cuando  sea por causas económicas, técnicas, organizativas o de producción (ETOP) con causa derivada de la DANA de octubre de 2024. </a:t>
            </a:r>
          </a:p>
          <a:p>
            <a:pPr marL="534988"/>
            <a:r>
              <a:rPr lang="es-ES" sz="1400" dirty="0">
                <a:solidFill>
                  <a:schemeClr val="tx2"/>
                </a:solidFill>
              </a:rPr>
              <a:t>Aunque el ERTE adoptado por la empresa sea ETOP se aplicará la protección de la DA 46ª de la Ley de Seguridad Social indicada como de fuerza mayor (art. 31.2 RDL 5/2026) .</a:t>
            </a:r>
            <a:endParaRPr lang="es-ES" sz="1400" b="1" dirty="0">
              <a:solidFill>
                <a:schemeClr val="tx2"/>
              </a:solidFill>
            </a:endParaRPr>
          </a:p>
        </p:txBody>
      </p:sp>
      <p:sp>
        <p:nvSpPr>
          <p:cNvPr id="12" name="CuadroTexto 11">
            <a:extLst>
              <a:ext uri="{FF2B5EF4-FFF2-40B4-BE49-F238E27FC236}">
                <a16:creationId xmlns:a16="http://schemas.microsoft.com/office/drawing/2014/main" id="{1258771E-396E-A935-13C8-250B731F4902}"/>
              </a:ext>
            </a:extLst>
          </p:cNvPr>
          <p:cNvSpPr txBox="1"/>
          <p:nvPr/>
        </p:nvSpPr>
        <p:spPr>
          <a:xfrm>
            <a:off x="544955" y="2864754"/>
            <a:ext cx="1099128" cy="646331"/>
          </a:xfrm>
          <a:prstGeom prst="rect">
            <a:avLst/>
          </a:prstGeom>
          <a:noFill/>
        </p:spPr>
        <p:txBody>
          <a:bodyPr wrap="square" rtlCol="0">
            <a:spAutoFit/>
          </a:bodyPr>
          <a:lstStyle/>
          <a:p>
            <a:r>
              <a:rPr lang="es-ES" dirty="0">
                <a:solidFill>
                  <a:schemeClr val="tx2"/>
                </a:solidFill>
                <a:highlight>
                  <a:srgbClr val="FFFF00"/>
                </a:highlight>
                <a:latin typeface="Arial Black" panose="020B0A04020102020204" pitchFamily="34" charset="0"/>
              </a:rPr>
              <a:t>ERTE </a:t>
            </a:r>
          </a:p>
          <a:p>
            <a:r>
              <a:rPr lang="es-ES" dirty="0">
                <a:solidFill>
                  <a:schemeClr val="tx2"/>
                </a:solidFill>
                <a:highlight>
                  <a:srgbClr val="FFFF00"/>
                </a:highlight>
                <a:latin typeface="Arial Black" panose="020B0A04020102020204" pitchFamily="34" charset="0"/>
              </a:rPr>
              <a:t>FM</a:t>
            </a:r>
          </a:p>
        </p:txBody>
      </p:sp>
      <p:sp>
        <p:nvSpPr>
          <p:cNvPr id="13" name="CuadroTexto 12">
            <a:extLst>
              <a:ext uri="{FF2B5EF4-FFF2-40B4-BE49-F238E27FC236}">
                <a16:creationId xmlns:a16="http://schemas.microsoft.com/office/drawing/2014/main" id="{AC9AD36A-3B93-9463-7FA9-2806EF3DFF54}"/>
              </a:ext>
            </a:extLst>
          </p:cNvPr>
          <p:cNvSpPr txBox="1"/>
          <p:nvPr/>
        </p:nvSpPr>
        <p:spPr>
          <a:xfrm>
            <a:off x="544955" y="4408198"/>
            <a:ext cx="1146725" cy="646331"/>
          </a:xfrm>
          <a:prstGeom prst="rect">
            <a:avLst/>
          </a:prstGeom>
          <a:noFill/>
        </p:spPr>
        <p:txBody>
          <a:bodyPr wrap="square" rtlCol="0">
            <a:spAutoFit/>
          </a:bodyPr>
          <a:lstStyle/>
          <a:p>
            <a:r>
              <a:rPr lang="es-ES" dirty="0">
                <a:solidFill>
                  <a:schemeClr val="tx2"/>
                </a:solidFill>
                <a:highlight>
                  <a:srgbClr val="FFFF00"/>
                </a:highlight>
                <a:latin typeface="Arial Black" panose="020B0A04020102020204" pitchFamily="34" charset="0"/>
              </a:rPr>
              <a:t>ERTE </a:t>
            </a:r>
          </a:p>
          <a:p>
            <a:r>
              <a:rPr lang="es-ES" dirty="0">
                <a:solidFill>
                  <a:schemeClr val="tx2"/>
                </a:solidFill>
                <a:highlight>
                  <a:srgbClr val="FFFF00"/>
                </a:highlight>
                <a:latin typeface="Arial Black" panose="020B0A04020102020204" pitchFamily="34" charset="0"/>
              </a:rPr>
              <a:t>ETOP</a:t>
            </a:r>
          </a:p>
        </p:txBody>
      </p:sp>
      <p:sp>
        <p:nvSpPr>
          <p:cNvPr id="14" name="10 CuadroTexto">
            <a:extLst>
              <a:ext uri="{FF2B5EF4-FFF2-40B4-BE49-F238E27FC236}">
                <a16:creationId xmlns:a16="http://schemas.microsoft.com/office/drawing/2014/main" id="{2115A46F-9561-AE93-ADF7-426FD7E47F7C}"/>
              </a:ext>
            </a:extLst>
          </p:cNvPr>
          <p:cNvSpPr txBox="1">
            <a:spLocks noChangeArrowheads="1"/>
          </p:cNvSpPr>
          <p:nvPr/>
        </p:nvSpPr>
        <p:spPr bwMode="auto">
          <a:xfrm>
            <a:off x="2051720" y="3429000"/>
            <a:ext cx="6624736"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93663">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s-ES" sz="1500" dirty="0">
                <a:solidFill>
                  <a:schemeClr val="tx2"/>
                </a:solidFill>
              </a:rPr>
              <a:t>En el caso de que la AL no haya notificado resolución respecto de la constatación de la fuerza mayor, se considerará el sentido del silencio positivo (favorable a la solicitud formulada) transcurridos 5 días hábiles desde la solicitud.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1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número de diapositiva 1">
            <a:extLst>
              <a:ext uri="{FF2B5EF4-FFF2-40B4-BE49-F238E27FC236}">
                <a16:creationId xmlns:a16="http://schemas.microsoft.com/office/drawing/2014/main" id="{6B3F3A7C-DB3A-4C8A-8472-09C86BCE85EB}"/>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B2AC222B-C715-43C1-AA5D-CC8F5FEF590D}" type="slidenum">
              <a:rPr lang="es-ES_tradnl" altLang="es-ES">
                <a:solidFill>
                  <a:srgbClr val="002E54"/>
                </a:solidFill>
                <a:latin typeface="Arial" panose="020B0604020202020204" pitchFamily="34" charset="0"/>
              </a:rPr>
              <a:pPr/>
              <a:t>4</a:t>
            </a:fld>
            <a:endParaRPr lang="es-ES_tradnl" altLang="es-ES">
              <a:solidFill>
                <a:srgbClr val="002E54"/>
              </a:solidFill>
              <a:latin typeface="Arial" panose="020B0604020202020204" pitchFamily="34" charset="0"/>
            </a:endParaRPr>
          </a:p>
        </p:txBody>
      </p:sp>
      <p:sp>
        <p:nvSpPr>
          <p:cNvPr id="10243" name="Rectángulo 2">
            <a:extLst>
              <a:ext uri="{FF2B5EF4-FFF2-40B4-BE49-F238E27FC236}">
                <a16:creationId xmlns:a16="http://schemas.microsoft.com/office/drawing/2014/main" id="{96C9158A-C0A9-4DCA-AF72-46965EB5A460}"/>
              </a:ext>
            </a:extLst>
          </p:cNvPr>
          <p:cNvSpPr>
            <a:spLocks noChangeArrowheads="1"/>
          </p:cNvSpPr>
          <p:nvPr/>
        </p:nvSpPr>
        <p:spPr bwMode="auto">
          <a:xfrm>
            <a:off x="233363" y="1052513"/>
            <a:ext cx="86439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1335088"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1" algn="just" eaLnBrk="1" hangingPunct="1">
              <a:buFont typeface="Wingdings" panose="05000000000000000000" pitchFamily="2" charset="2"/>
              <a:buChar char="ü"/>
            </a:pPr>
            <a:endParaRPr lang="es-ES" altLang="es-ES" dirty="0"/>
          </a:p>
          <a:p>
            <a:pPr algn="just" eaLnBrk="1" hangingPunct="1"/>
            <a:endParaRPr lang="es-ES" altLang="es-ES" sz="2000" b="1" dirty="0">
              <a:solidFill>
                <a:schemeClr val="tx2"/>
              </a:solidFill>
            </a:endParaRPr>
          </a:p>
          <a:p>
            <a:pPr algn="just" eaLnBrk="1" hangingPunct="1"/>
            <a:endParaRPr lang="es-ES" altLang="es-ES" dirty="0"/>
          </a:p>
        </p:txBody>
      </p:sp>
      <p:sp>
        <p:nvSpPr>
          <p:cNvPr id="10244" name="1 Rectángulo">
            <a:extLst>
              <a:ext uri="{FF2B5EF4-FFF2-40B4-BE49-F238E27FC236}">
                <a16:creationId xmlns:a16="http://schemas.microsoft.com/office/drawing/2014/main" id="{AE55DACA-91D9-428A-AA1D-CBDB85657941}"/>
              </a:ext>
            </a:extLst>
          </p:cNvPr>
          <p:cNvSpPr>
            <a:spLocks noChangeArrowheads="1"/>
          </p:cNvSpPr>
          <p:nvPr/>
        </p:nvSpPr>
        <p:spPr bwMode="auto">
          <a:xfrm>
            <a:off x="120650" y="266700"/>
            <a:ext cx="87201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_tradnl" altLang="es-ES" sz="2100" b="1" dirty="0">
                <a:solidFill>
                  <a:srgbClr val="FFFFFF"/>
                </a:solidFill>
                <a:latin typeface="Arial" panose="020B0604020202020204" pitchFamily="34" charset="0"/>
                <a:cs typeface="Arial" panose="020B0604020202020204" pitchFamily="34" charset="0"/>
              </a:rPr>
              <a:t>Prestaciones por desempleo ERTE</a:t>
            </a:r>
            <a:endParaRPr lang="es-ES" altLang="es-ES" sz="2100" b="1" dirty="0">
              <a:solidFill>
                <a:srgbClr val="FFFFFF"/>
              </a:solidFill>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0B8447FA-9A8E-49AA-BEC0-232CCA9C4882}"/>
              </a:ext>
            </a:extLst>
          </p:cNvPr>
          <p:cNvSpPr/>
          <p:nvPr/>
        </p:nvSpPr>
        <p:spPr>
          <a:xfrm>
            <a:off x="233363" y="5145088"/>
            <a:ext cx="8720137" cy="322262"/>
          </a:xfrm>
          <a:prstGeom prst="rect">
            <a:avLst/>
          </a:prstGeom>
        </p:spPr>
        <p:txBody>
          <a:bodyPr>
            <a:spAutoFit/>
          </a:bodyPr>
          <a:lstStyle/>
          <a:p>
            <a:pPr algn="just" eaLnBrk="1" fontAlgn="auto" hangingPunct="1">
              <a:spcBef>
                <a:spcPts val="0"/>
              </a:spcBef>
              <a:spcAft>
                <a:spcPts val="0"/>
              </a:spcAft>
              <a:defRPr/>
            </a:pPr>
            <a:r>
              <a:rPr lang="es-ES" sz="1500" spc="-80" dirty="0">
                <a:solidFill>
                  <a:srgbClr val="C00000"/>
                </a:solidFill>
                <a:effectLst>
                  <a:outerShdw blurRad="38100" dist="38100" dir="2700000" algn="tl">
                    <a:srgbClr val="000000">
                      <a:alpha val="43137"/>
                    </a:srgbClr>
                  </a:outerShdw>
                </a:effectLst>
                <a:uFill>
                  <a:solidFill>
                    <a:schemeClr val="accent1">
                      <a:lumMod val="75000"/>
                    </a:schemeClr>
                  </a:solidFill>
                </a:uFill>
                <a:latin typeface="+mn-lt"/>
              </a:rPr>
              <a:t> </a:t>
            </a:r>
            <a:endParaRPr lang="es-ES" sz="1400" dirty="0">
              <a:solidFill>
                <a:srgbClr val="C00000"/>
              </a:solidFill>
              <a:latin typeface="+mn-lt"/>
            </a:endParaRPr>
          </a:p>
        </p:txBody>
      </p:sp>
      <p:sp>
        <p:nvSpPr>
          <p:cNvPr id="3" name="CuadroTexto 2">
            <a:extLst>
              <a:ext uri="{FF2B5EF4-FFF2-40B4-BE49-F238E27FC236}">
                <a16:creationId xmlns:a16="http://schemas.microsoft.com/office/drawing/2014/main" id="{5CDC360D-3011-922F-3973-041359AD17D8}"/>
              </a:ext>
            </a:extLst>
          </p:cNvPr>
          <p:cNvSpPr txBox="1"/>
          <p:nvPr/>
        </p:nvSpPr>
        <p:spPr>
          <a:xfrm>
            <a:off x="576024" y="6235093"/>
            <a:ext cx="3734474" cy="230832"/>
          </a:xfrm>
          <a:prstGeom prst="rect">
            <a:avLst/>
          </a:prstGeom>
          <a:noFill/>
        </p:spPr>
        <p:txBody>
          <a:bodyPr wrap="square" rtlCol="0">
            <a:spAutoFit/>
          </a:bodyPr>
          <a:lstStyle/>
          <a:p>
            <a:r>
              <a:rPr lang="es-ES" sz="900" dirty="0"/>
              <a:t>Creación del documento: 09/11/2024  actualizado: 13/11/2024</a:t>
            </a:r>
          </a:p>
        </p:txBody>
      </p:sp>
      <p:sp>
        <p:nvSpPr>
          <p:cNvPr id="4" name="Rectángulo 3">
            <a:extLst>
              <a:ext uri="{FF2B5EF4-FFF2-40B4-BE49-F238E27FC236}">
                <a16:creationId xmlns:a16="http://schemas.microsoft.com/office/drawing/2014/main" id="{E4C05FD0-60DA-7A1C-2C8D-C85089C67C4F}"/>
              </a:ext>
            </a:extLst>
          </p:cNvPr>
          <p:cNvSpPr/>
          <p:nvPr/>
        </p:nvSpPr>
        <p:spPr>
          <a:xfrm>
            <a:off x="251102" y="1061394"/>
            <a:ext cx="8574088" cy="1200329"/>
          </a:xfrm>
          <a:prstGeom prst="rect">
            <a:avLst/>
          </a:prstGeom>
        </p:spPr>
        <p:txBody>
          <a:bodyPr wrap="square">
            <a:spAutoFit/>
          </a:bodyPr>
          <a:lstStyle/>
          <a:p>
            <a:pPr algn="just" eaLnBrk="1" fontAlgn="auto" hangingPunct="1">
              <a:spcBef>
                <a:spcPts val="0"/>
              </a:spcBef>
              <a:spcAft>
                <a:spcPts val="0"/>
              </a:spcAft>
              <a:defRPr/>
            </a:pPr>
            <a:r>
              <a:rPr lang="es-ES_tradnl" dirty="0">
                <a:solidFill>
                  <a:schemeClr val="tx2"/>
                </a:solidFill>
              </a:rPr>
              <a:t>El derecho que se reconozca a las personas trabajadoras afectadas en su actividad por las consecuencias de la DANA será la </a:t>
            </a:r>
            <a:r>
              <a:rPr lang="es-ES_tradnl" b="1" dirty="0">
                <a:solidFill>
                  <a:schemeClr val="tx2"/>
                </a:solidFill>
              </a:rPr>
              <a:t>prestación contributiva por desempleo </a:t>
            </a:r>
            <a:r>
              <a:rPr lang="es-ES_tradnl" dirty="0">
                <a:solidFill>
                  <a:schemeClr val="tx2"/>
                </a:solidFill>
              </a:rPr>
              <a:t>del artículo 266 y siguientes del TRLGSS, pero con las particularidades de acceso y reconocimiento de la DA 46ª para las situaciones de fuerza mayor:</a:t>
            </a:r>
          </a:p>
        </p:txBody>
      </p:sp>
      <p:sp>
        <p:nvSpPr>
          <p:cNvPr id="5" name="CuadroTexto 4">
            <a:extLst>
              <a:ext uri="{FF2B5EF4-FFF2-40B4-BE49-F238E27FC236}">
                <a16:creationId xmlns:a16="http://schemas.microsoft.com/office/drawing/2014/main" id="{DBDB106A-5093-49E7-5FE1-9F9E29CDC7EF}"/>
              </a:ext>
            </a:extLst>
          </p:cNvPr>
          <p:cNvSpPr txBox="1"/>
          <p:nvPr/>
        </p:nvSpPr>
        <p:spPr>
          <a:xfrm>
            <a:off x="2066667" y="2248847"/>
            <a:ext cx="6886833" cy="877163"/>
          </a:xfrm>
          <a:prstGeom prst="rect">
            <a:avLst/>
          </a:prstGeom>
          <a:noFill/>
        </p:spPr>
        <p:txBody>
          <a:bodyPr wrap="square" rtlCol="0">
            <a:spAutoFit/>
          </a:bodyPr>
          <a:lstStyle/>
          <a:p>
            <a:pPr marL="361950" indent="-184150" algn="just" eaLnBrk="1" fontAlgn="auto" hangingPunct="1">
              <a:spcBef>
                <a:spcPts val="600"/>
              </a:spcBef>
              <a:spcAft>
                <a:spcPts val="0"/>
              </a:spcAft>
              <a:buFont typeface="Arial" panose="020B0604020202020204" pitchFamily="34" charset="0"/>
              <a:buChar char="•"/>
              <a:defRPr/>
            </a:pPr>
            <a:r>
              <a:rPr lang="es-ES_tradnl" sz="1700" dirty="0">
                <a:solidFill>
                  <a:schemeClr val="tx2"/>
                </a:solidFill>
              </a:rPr>
              <a:t>No necesita periodo mínimo de cotización para acceder a este derecho, por tanto, no se requiere haber cotizado al menos 360 días a desempleo.</a:t>
            </a:r>
            <a:endParaRPr lang="es-ES" sz="1700" dirty="0"/>
          </a:p>
        </p:txBody>
      </p:sp>
      <p:sp>
        <p:nvSpPr>
          <p:cNvPr id="7" name="CuadroTexto 6">
            <a:extLst>
              <a:ext uri="{FF2B5EF4-FFF2-40B4-BE49-F238E27FC236}">
                <a16:creationId xmlns:a16="http://schemas.microsoft.com/office/drawing/2014/main" id="{91DFE225-E5AE-80A7-EF28-5683EC76DD69}"/>
              </a:ext>
            </a:extLst>
          </p:cNvPr>
          <p:cNvSpPr txBox="1"/>
          <p:nvPr/>
        </p:nvSpPr>
        <p:spPr>
          <a:xfrm>
            <a:off x="190500" y="2371288"/>
            <a:ext cx="2026580" cy="353943"/>
          </a:xfrm>
          <a:prstGeom prst="rect">
            <a:avLst/>
          </a:prstGeom>
          <a:noFill/>
        </p:spPr>
        <p:txBody>
          <a:bodyPr wrap="none" rtlCol="0">
            <a:spAutoFit/>
          </a:bodyPr>
          <a:lstStyle/>
          <a:p>
            <a:r>
              <a:rPr lang="es-ES" sz="1700" dirty="0">
                <a:highlight>
                  <a:srgbClr val="FFFF00"/>
                </a:highlight>
                <a:latin typeface="Arial Black" panose="020B0A04020102020204" pitchFamily="34" charset="0"/>
              </a:rPr>
              <a:t>COTIZACIONES</a:t>
            </a:r>
          </a:p>
        </p:txBody>
      </p:sp>
      <p:sp>
        <p:nvSpPr>
          <p:cNvPr id="9" name="CuadroTexto 8">
            <a:extLst>
              <a:ext uri="{FF2B5EF4-FFF2-40B4-BE49-F238E27FC236}">
                <a16:creationId xmlns:a16="http://schemas.microsoft.com/office/drawing/2014/main" id="{0E6D7C39-2416-947F-FB24-B340ACB9E1A0}"/>
              </a:ext>
            </a:extLst>
          </p:cNvPr>
          <p:cNvSpPr txBox="1"/>
          <p:nvPr/>
        </p:nvSpPr>
        <p:spPr>
          <a:xfrm>
            <a:off x="228600" y="3126052"/>
            <a:ext cx="1488806" cy="353943"/>
          </a:xfrm>
          <a:prstGeom prst="rect">
            <a:avLst/>
          </a:prstGeom>
          <a:noFill/>
        </p:spPr>
        <p:txBody>
          <a:bodyPr wrap="none" rtlCol="0">
            <a:spAutoFit/>
          </a:bodyPr>
          <a:lstStyle/>
          <a:p>
            <a:r>
              <a:rPr lang="es-ES" sz="1700" dirty="0">
                <a:highlight>
                  <a:srgbClr val="FFFF00"/>
                </a:highlight>
                <a:latin typeface="Arial Black" panose="020B0A04020102020204" pitchFamily="34" charset="0"/>
              </a:rPr>
              <a:t>DURACIÓN</a:t>
            </a:r>
          </a:p>
        </p:txBody>
      </p:sp>
      <p:sp>
        <p:nvSpPr>
          <p:cNvPr id="10" name="CuadroTexto 9">
            <a:extLst>
              <a:ext uri="{FF2B5EF4-FFF2-40B4-BE49-F238E27FC236}">
                <a16:creationId xmlns:a16="http://schemas.microsoft.com/office/drawing/2014/main" id="{660B5470-818D-4E61-A5A0-059638E09433}"/>
              </a:ext>
            </a:extLst>
          </p:cNvPr>
          <p:cNvSpPr txBox="1"/>
          <p:nvPr/>
        </p:nvSpPr>
        <p:spPr>
          <a:xfrm>
            <a:off x="248520" y="4246020"/>
            <a:ext cx="1291316" cy="353943"/>
          </a:xfrm>
          <a:prstGeom prst="rect">
            <a:avLst/>
          </a:prstGeom>
          <a:noFill/>
        </p:spPr>
        <p:txBody>
          <a:bodyPr wrap="none" rtlCol="0">
            <a:spAutoFit/>
          </a:bodyPr>
          <a:lstStyle/>
          <a:p>
            <a:r>
              <a:rPr lang="es-ES" sz="1700" dirty="0">
                <a:highlight>
                  <a:srgbClr val="FFFF00"/>
                </a:highlight>
                <a:latin typeface="Arial Black" panose="020B0A04020102020204" pitchFamily="34" charset="0"/>
              </a:rPr>
              <a:t>CUANTÍA</a:t>
            </a:r>
          </a:p>
        </p:txBody>
      </p:sp>
      <p:sp>
        <p:nvSpPr>
          <p:cNvPr id="12" name="CuadroTexto 11">
            <a:extLst>
              <a:ext uri="{FF2B5EF4-FFF2-40B4-BE49-F238E27FC236}">
                <a16:creationId xmlns:a16="http://schemas.microsoft.com/office/drawing/2014/main" id="{F4D6B9A6-E397-6D76-1854-5DCC53333036}"/>
              </a:ext>
            </a:extLst>
          </p:cNvPr>
          <p:cNvSpPr txBox="1"/>
          <p:nvPr/>
        </p:nvSpPr>
        <p:spPr>
          <a:xfrm>
            <a:off x="1562538" y="3071300"/>
            <a:ext cx="7352862" cy="1138773"/>
          </a:xfrm>
          <a:prstGeom prst="rect">
            <a:avLst/>
          </a:prstGeom>
          <a:noFill/>
        </p:spPr>
        <p:txBody>
          <a:bodyPr wrap="square" rtlCol="0">
            <a:spAutoFit/>
          </a:bodyPr>
          <a:lstStyle/>
          <a:p>
            <a:pPr marL="463550" indent="-195263" algn="just" eaLnBrk="1" fontAlgn="auto" hangingPunct="1">
              <a:spcBef>
                <a:spcPts val="600"/>
              </a:spcBef>
              <a:spcAft>
                <a:spcPts val="0"/>
              </a:spcAft>
              <a:buFont typeface="Arial" panose="020B0604020202020204" pitchFamily="34" charset="0"/>
              <a:buChar char="•"/>
              <a:defRPr/>
            </a:pPr>
            <a:r>
              <a:rPr lang="es-ES_tradnl" sz="1700" dirty="0">
                <a:solidFill>
                  <a:schemeClr val="tx2"/>
                </a:solidFill>
              </a:rPr>
              <a:t>La prestación finalizará en la fecha fin indicada en la solicitud colectiva, independientemente de que el SEPE reconozca un máximo de 720 días de derecho. Una vez finalizada la medida de suspensión o reducción de jornada, esta prestación extraordinaria se extinguirá.</a:t>
            </a:r>
          </a:p>
        </p:txBody>
      </p:sp>
      <p:sp>
        <p:nvSpPr>
          <p:cNvPr id="13" name="CuadroTexto 12">
            <a:extLst>
              <a:ext uri="{FF2B5EF4-FFF2-40B4-BE49-F238E27FC236}">
                <a16:creationId xmlns:a16="http://schemas.microsoft.com/office/drawing/2014/main" id="{EC461101-2D9A-D9F6-232F-0129A4006CC4}"/>
              </a:ext>
            </a:extLst>
          </p:cNvPr>
          <p:cNvSpPr txBox="1"/>
          <p:nvPr/>
        </p:nvSpPr>
        <p:spPr>
          <a:xfrm>
            <a:off x="1557775" y="4258166"/>
            <a:ext cx="7352862" cy="1815882"/>
          </a:xfrm>
          <a:prstGeom prst="rect">
            <a:avLst/>
          </a:prstGeom>
          <a:noFill/>
        </p:spPr>
        <p:txBody>
          <a:bodyPr wrap="square" rtlCol="0">
            <a:spAutoFit/>
          </a:bodyPr>
          <a:lstStyle/>
          <a:p>
            <a:pPr marL="361950" indent="-184150" algn="just" eaLnBrk="1" fontAlgn="auto" hangingPunct="1">
              <a:spcBef>
                <a:spcPts val="600"/>
              </a:spcBef>
              <a:spcAft>
                <a:spcPts val="0"/>
              </a:spcAft>
              <a:buFont typeface="Arial" panose="020B0604020202020204" pitchFamily="34" charset="0"/>
              <a:buChar char="•"/>
              <a:defRPr/>
            </a:pPr>
            <a:r>
              <a:rPr lang="es-ES_tradnl" sz="1700" dirty="0">
                <a:solidFill>
                  <a:schemeClr val="tx2"/>
                </a:solidFill>
              </a:rPr>
              <a:t>Se pagará en </a:t>
            </a:r>
            <a:r>
              <a:rPr lang="es-ES_tradnl" sz="1700" b="1" dirty="0">
                <a:solidFill>
                  <a:schemeClr val="tx2"/>
                </a:solidFill>
              </a:rPr>
              <a:t>cuantía</a:t>
            </a:r>
            <a:r>
              <a:rPr lang="es-ES_tradnl" sz="1700" dirty="0">
                <a:solidFill>
                  <a:schemeClr val="tx2"/>
                </a:solidFill>
              </a:rPr>
              <a:t> del </a:t>
            </a:r>
            <a:r>
              <a:rPr lang="es-ES_tradnl" sz="1700" b="1" dirty="0">
                <a:solidFill>
                  <a:schemeClr val="tx2"/>
                </a:solidFill>
              </a:rPr>
              <a:t>70%</a:t>
            </a:r>
            <a:r>
              <a:rPr lang="es-ES_tradnl" sz="1700" dirty="0">
                <a:solidFill>
                  <a:schemeClr val="tx2"/>
                </a:solidFill>
              </a:rPr>
              <a:t> de la base reguladora (la media de lo cotizado los 180 últimos días o periodo inferior en la empresa en ERTE) durante toda la prestación ERTE DANA.</a:t>
            </a:r>
          </a:p>
          <a:p>
            <a:pPr marL="177800" algn="just" eaLnBrk="1" fontAlgn="auto" hangingPunct="1">
              <a:spcBef>
                <a:spcPts val="600"/>
              </a:spcBef>
              <a:spcAft>
                <a:spcPts val="0"/>
              </a:spcAft>
              <a:defRPr/>
            </a:pPr>
            <a:r>
              <a:rPr lang="es-ES_tradnl" sz="1400" dirty="0">
                <a:solidFill>
                  <a:schemeClr val="tx2"/>
                </a:solidFill>
              </a:rPr>
              <a:t>Se aplican a la cuantía los topes máximos y mínimos del art 270.3 del TRLGSS. Para el reconocimiento de las prestaciones se tendrán en cuenta los datos obrantes en el SEPE sobre hijos/as a cargo. En cualquier caso, se podrán actualizar estos datos a solicitud de la persona beneficiaria de la prestación.</a:t>
            </a:r>
            <a:endParaRPr lang="es-E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5</a:t>
            </a:fld>
            <a:endParaRPr lang="es-ES_tradnl" altLang="es-ES">
              <a:solidFill>
                <a:srgbClr val="002E54"/>
              </a:solidFill>
              <a:latin typeface="Arial" panose="020B0604020202020204" pitchFamily="34" charset="0"/>
            </a:endParaRPr>
          </a:p>
        </p:txBody>
      </p:sp>
      <p:sp>
        <p:nvSpPr>
          <p:cNvPr id="5" name="CuadroTexto 4">
            <a:extLst>
              <a:ext uri="{FF2B5EF4-FFF2-40B4-BE49-F238E27FC236}">
                <a16:creationId xmlns:a16="http://schemas.microsoft.com/office/drawing/2014/main" id="{F9B5D3B6-D375-4722-B50F-079D7C8A653B}"/>
              </a:ext>
            </a:extLst>
          </p:cNvPr>
          <p:cNvSpPr txBox="1"/>
          <p:nvPr/>
        </p:nvSpPr>
        <p:spPr>
          <a:xfrm>
            <a:off x="179511" y="938431"/>
            <a:ext cx="8776965" cy="5396349"/>
          </a:xfrm>
          <a:prstGeom prst="rect">
            <a:avLst/>
          </a:prstGeom>
          <a:noFill/>
        </p:spPr>
        <p:txBody>
          <a:bodyPr wrap="square">
            <a:spAutoFit/>
          </a:bodyPr>
          <a:lstStyle/>
          <a:p>
            <a:pPr algn="just" eaLnBrk="1" fontAlgn="auto" hangingPunct="1">
              <a:spcBef>
                <a:spcPts val="200"/>
              </a:spcBef>
              <a:spcAft>
                <a:spcPts val="600"/>
              </a:spcAft>
              <a:defRPr/>
            </a:pPr>
            <a:r>
              <a:rPr lang="es-ES_tradnl" sz="1600" dirty="0">
                <a:latin typeface="+mn-lt"/>
              </a:rPr>
              <a:t>Para el reconocimiento y pago de las prestaciones l</a:t>
            </a:r>
            <a:r>
              <a:rPr lang="es-ES_tradnl" sz="1600" dirty="0"/>
              <a:t>as empresas efectuarán las siguientes comunicaciones ante el SEPE a través de Certific@2</a:t>
            </a:r>
            <a:r>
              <a:rPr lang="es-ES_tradnl" sz="1600" dirty="0">
                <a:latin typeface="+mn-lt"/>
              </a:rPr>
              <a:t>:</a:t>
            </a:r>
          </a:p>
          <a:p>
            <a:pPr marL="457200" indent="-280988" algn="just" eaLnBrk="1" fontAlgn="auto" hangingPunct="1">
              <a:spcBef>
                <a:spcPts val="200"/>
              </a:spcBef>
              <a:spcAft>
                <a:spcPts val="600"/>
              </a:spcAft>
              <a:buFont typeface="+mj-lt"/>
              <a:buAutoNum type="arabicPeriod"/>
              <a:defRPr/>
            </a:pPr>
            <a:r>
              <a:rPr lang="es-ES_tradnl" sz="1600" dirty="0">
                <a:latin typeface="+mn-lt"/>
              </a:rPr>
              <a:t>Presentación de la </a:t>
            </a:r>
            <a:r>
              <a:rPr lang="es-ES_tradnl" sz="1600" b="1" dirty="0">
                <a:solidFill>
                  <a:srgbClr val="5C7EB0"/>
                </a:solidFill>
                <a:latin typeface="+mn-lt"/>
              </a:rPr>
              <a:t>SOLICITUD COLECTIVA </a:t>
            </a:r>
            <a:r>
              <a:rPr lang="es-ES_tradnl" sz="1600" dirty="0">
                <a:latin typeface="+mn-lt"/>
              </a:rPr>
              <a:t>en la plantilla Excel oficial publicada en la sede del SEPE, en </a:t>
            </a:r>
            <a:r>
              <a:rPr lang="es-ES_tradnl" sz="1600" dirty="0">
                <a:latin typeface="Arial Narrow" panose="020B0606020202030204" pitchFamily="34" charset="0"/>
              </a:rPr>
              <a:t>Empresas/Certific@2, </a:t>
            </a:r>
            <a:r>
              <a:rPr lang="es-ES_tradnl" sz="1600" dirty="0">
                <a:latin typeface="+mn-lt"/>
              </a:rPr>
              <a:t>nuevo servicio </a:t>
            </a:r>
            <a:r>
              <a:rPr lang="es-ES" sz="1600" i="1" dirty="0">
                <a:latin typeface="Arial Narrow" panose="020B0606020202030204" pitchFamily="34" charset="0"/>
              </a:rPr>
              <a:t>Remisión de solicitudes colectivas para el reconocimiento de las prestaciones por ERTE a causa de los desastres naturales (DANA de octubre de 2024 y inundaciones de febrero de 2026)</a:t>
            </a:r>
            <a:r>
              <a:rPr lang="es-ES_tradnl" sz="1600" dirty="0">
                <a:latin typeface="+mn-lt"/>
              </a:rPr>
              <a:t>.</a:t>
            </a:r>
            <a:endParaRPr lang="es-ES_tradnl" sz="1600" dirty="0">
              <a:highlight>
                <a:srgbClr val="FF00FF"/>
              </a:highlight>
              <a:latin typeface="+mn-lt"/>
            </a:endParaRPr>
          </a:p>
          <a:p>
            <a:pPr marL="457200" indent="-280988" algn="just" eaLnBrk="1" fontAlgn="auto" hangingPunct="1">
              <a:spcBef>
                <a:spcPts val="200"/>
              </a:spcBef>
              <a:spcAft>
                <a:spcPts val="600"/>
              </a:spcAft>
              <a:buFont typeface="+mj-lt"/>
              <a:buAutoNum type="arabicPeriod"/>
              <a:defRPr/>
            </a:pPr>
            <a:r>
              <a:rPr lang="es-ES_tradnl" sz="1600" dirty="0">
                <a:latin typeface="+mn-lt"/>
              </a:rPr>
              <a:t>Transmisión previa del </a:t>
            </a:r>
            <a:r>
              <a:rPr lang="es-ES_tradnl" sz="1600" b="1" dirty="0">
                <a:solidFill>
                  <a:srgbClr val="5C7EB0"/>
                </a:solidFill>
                <a:latin typeface="+mn-lt"/>
              </a:rPr>
              <a:t>CALENDARIO DE ACTIVIDAD </a:t>
            </a:r>
            <a:r>
              <a:rPr lang="es-ES_tradnl" sz="1600" dirty="0">
                <a:latin typeface="+mn-lt"/>
              </a:rPr>
              <a:t>(procedimiento ERE) para el seguimiento por parte de la ITSS</a:t>
            </a:r>
            <a:r>
              <a:rPr lang="es-ES_tradnl" sz="1600" dirty="0"/>
              <a:t>, a través del servicio</a:t>
            </a:r>
            <a:r>
              <a:rPr lang="es-ES_tradnl" sz="1600" dirty="0">
                <a:latin typeface="Arial Narrow" panose="020B0606020202030204" pitchFamily="34" charset="0"/>
              </a:rPr>
              <a:t> Empresas/Certific@2/ Transmisión previa de datos sobre despidos colectivos, suspensión de la relación laboral y reducción de jornada prevista en la Orden ESS/982/2013</a:t>
            </a:r>
            <a:r>
              <a:rPr lang="es-ES_tradnl" sz="1600" dirty="0"/>
              <a:t>.</a:t>
            </a:r>
            <a:r>
              <a:rPr lang="es-ES_tradnl" sz="1600" dirty="0">
                <a:latin typeface="+mn-lt"/>
              </a:rPr>
              <a:t>  </a:t>
            </a:r>
            <a:endParaRPr lang="es-ES_tradnl" sz="1600" dirty="0">
              <a:highlight>
                <a:srgbClr val="FF00FF"/>
              </a:highlight>
              <a:latin typeface="+mn-lt"/>
            </a:endParaRPr>
          </a:p>
          <a:p>
            <a:pPr marL="457200" indent="-280988" algn="just" eaLnBrk="1" fontAlgn="auto" hangingPunct="1">
              <a:spcBef>
                <a:spcPts val="200"/>
              </a:spcBef>
              <a:spcAft>
                <a:spcPts val="600"/>
              </a:spcAft>
              <a:buFont typeface="+mj-lt"/>
              <a:buAutoNum type="arabicPeriod"/>
              <a:defRPr/>
            </a:pPr>
            <a:r>
              <a:rPr lang="es-ES_tradnl" sz="1600" dirty="0">
                <a:latin typeface="+mn-lt"/>
              </a:rPr>
              <a:t>Remisión de los </a:t>
            </a:r>
            <a:r>
              <a:rPr lang="es-ES_tradnl" sz="1600" b="1" dirty="0">
                <a:solidFill>
                  <a:srgbClr val="5C7EB0"/>
                </a:solidFill>
                <a:latin typeface="+mn-lt"/>
              </a:rPr>
              <a:t>FICHEROS DE PERIODOS DE ACTIVIDAD </a:t>
            </a:r>
            <a:r>
              <a:rPr lang="es-ES_tradnl" sz="1600" dirty="0">
                <a:latin typeface="+mn-lt"/>
              </a:rPr>
              <a:t>(XML) mensualmente a través del servicio</a:t>
            </a:r>
            <a:r>
              <a:rPr lang="es-ES_tradnl" sz="1600" dirty="0"/>
              <a:t> </a:t>
            </a:r>
            <a:r>
              <a:rPr lang="es-ES_tradnl" sz="1600" dirty="0">
                <a:latin typeface="Arial Narrow" panose="020B0606020202030204" pitchFamily="34" charset="0"/>
              </a:rPr>
              <a:t>Empresas/Certific@2/Comunicación de Periodos de Actividad</a:t>
            </a:r>
            <a:r>
              <a:rPr lang="es-ES_tradnl" sz="1600" dirty="0"/>
              <a:t>. </a:t>
            </a:r>
            <a:endParaRPr lang="es-ES_tradnl" sz="1600" dirty="0">
              <a:latin typeface="+mn-lt"/>
            </a:endParaRPr>
          </a:p>
          <a:p>
            <a:pPr marL="442913" algn="just" eaLnBrk="1" fontAlgn="auto" hangingPunct="1">
              <a:spcBef>
                <a:spcPts val="200"/>
              </a:spcBef>
              <a:spcAft>
                <a:spcPts val="600"/>
              </a:spcAft>
              <a:defRPr/>
            </a:pPr>
            <a:r>
              <a:rPr lang="es-ES_tradnl" sz="1600" dirty="0">
                <a:latin typeface="+mn-lt"/>
              </a:rPr>
              <a:t>Estos ficheros se remitirán </a:t>
            </a:r>
            <a:r>
              <a:rPr lang="es-ES_tradnl" sz="1600" b="1" dirty="0">
                <a:latin typeface="+mn-lt"/>
              </a:rPr>
              <a:t>solo en caso de que haya actividad</a:t>
            </a:r>
            <a:r>
              <a:rPr lang="es-ES_tradnl" sz="1600" dirty="0">
                <a:latin typeface="+mn-lt"/>
              </a:rPr>
              <a:t>. Por tanto:</a:t>
            </a:r>
          </a:p>
          <a:p>
            <a:pPr marL="914400" lvl="1" indent="-285750" algn="just" eaLnBrk="1" fontAlgn="auto" hangingPunct="1">
              <a:spcBef>
                <a:spcPts val="200"/>
              </a:spcBef>
              <a:spcAft>
                <a:spcPts val="600"/>
              </a:spcAft>
              <a:buFont typeface="Arial" panose="020B0604020202020204" pitchFamily="34" charset="0"/>
              <a:buChar char="•"/>
              <a:defRPr/>
            </a:pPr>
            <a:r>
              <a:rPr lang="es-ES_tradnl" sz="1500" dirty="0">
                <a:latin typeface="+mn-lt"/>
              </a:rPr>
              <a:t>Para SUSPENSIÓN solo se remiten ficheros XML a partir del mes en que hubiera algún día de actividad </a:t>
            </a:r>
            <a:r>
              <a:rPr lang="es-ES_tradnl" sz="1500" dirty="0"/>
              <a:t>(horas o días en el mes)</a:t>
            </a:r>
            <a:r>
              <a:rPr lang="es-ES_tradnl" sz="1500" dirty="0">
                <a:latin typeface="+mn-lt"/>
              </a:rPr>
              <a:t>. Una vez incluida una persona en un primer fichero XML será necesario seguir enviando esta información cada mes, para que no se le interrumpa el pago de la prestación. </a:t>
            </a:r>
          </a:p>
          <a:p>
            <a:pPr marL="914400" lvl="1" indent="-285750" algn="just" eaLnBrk="1" fontAlgn="auto" hangingPunct="1">
              <a:spcBef>
                <a:spcPts val="200"/>
              </a:spcBef>
              <a:spcAft>
                <a:spcPts val="600"/>
              </a:spcAft>
              <a:buFont typeface="Arial" panose="020B0604020202020204" pitchFamily="34" charset="0"/>
              <a:buChar char="•"/>
              <a:defRPr/>
            </a:pPr>
            <a:r>
              <a:rPr lang="es-ES_tradnl" sz="1500" dirty="0"/>
              <a:t>Para REDUCCIÓN DE JORNADA siempre se remiten ficheros XML, indicando los días en función del porcentaje de inactividad en cada mes, por tanto, por Días de Actividad Equivalente (DAE).</a:t>
            </a:r>
          </a:p>
          <a:p>
            <a:pPr marL="914400" lvl="1" indent="-285750" algn="just" eaLnBrk="1" fontAlgn="auto" hangingPunct="1">
              <a:spcBef>
                <a:spcPts val="200"/>
              </a:spcBef>
              <a:spcAft>
                <a:spcPts val="600"/>
              </a:spcAft>
              <a:buFont typeface="Arial" panose="020B0604020202020204" pitchFamily="34" charset="0"/>
              <a:buChar char="•"/>
              <a:defRPr/>
            </a:pPr>
            <a:endParaRPr lang="es-ES_tradnl" sz="1600" dirty="0"/>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539552" y="194108"/>
            <a:ext cx="841692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_tradnl" altLang="es-ES" sz="2100" b="1" dirty="0">
                <a:solidFill>
                  <a:srgbClr val="FFFFFF"/>
                </a:solidFill>
                <a:latin typeface="Arial" panose="020B0604020202020204" pitchFamily="34" charset="0"/>
                <a:cs typeface="Arial" panose="020B0604020202020204" pitchFamily="34" charset="0"/>
              </a:rPr>
              <a:t>ERTE  </a:t>
            </a:r>
            <a:r>
              <a:rPr lang="es-ES" altLang="es-ES" sz="2100" b="1" dirty="0">
                <a:solidFill>
                  <a:schemeClr val="bg1"/>
                </a:solidFill>
                <a:latin typeface="Arial" panose="020B0604020202020204" pitchFamily="34" charset="0"/>
                <a:cs typeface="Arial" panose="020B0604020202020204" pitchFamily="34" charset="0"/>
              </a:rPr>
              <a:t>Trámites a realizar ante el SEPE por la empresa</a:t>
            </a:r>
          </a:p>
        </p:txBody>
      </p:sp>
      <p:sp>
        <p:nvSpPr>
          <p:cNvPr id="3" name="CuadroTexto 2">
            <a:extLst>
              <a:ext uri="{FF2B5EF4-FFF2-40B4-BE49-F238E27FC236}">
                <a16:creationId xmlns:a16="http://schemas.microsoft.com/office/drawing/2014/main" id="{9848929D-B17B-A5F6-855E-A2B87A6F67F5}"/>
              </a:ext>
            </a:extLst>
          </p:cNvPr>
          <p:cNvSpPr txBox="1"/>
          <p:nvPr/>
        </p:nvSpPr>
        <p:spPr>
          <a:xfrm>
            <a:off x="611188" y="6272684"/>
            <a:ext cx="3734474" cy="230832"/>
          </a:xfrm>
          <a:prstGeom prst="rect">
            <a:avLst/>
          </a:prstGeom>
          <a:noFill/>
        </p:spPr>
        <p:txBody>
          <a:bodyPr wrap="square" rtlCol="0">
            <a:spAutoFit/>
          </a:bodyPr>
          <a:lstStyle/>
          <a:p>
            <a:r>
              <a:rPr lang="es-ES" sz="900" dirty="0"/>
              <a:t>Creación del documento: 09/11/2024  actualizado: 13/11/2024</a:t>
            </a:r>
          </a:p>
        </p:txBody>
      </p:sp>
      <p:sp>
        <p:nvSpPr>
          <p:cNvPr id="8" name="CuadroTexto 7">
            <a:extLst>
              <a:ext uri="{FF2B5EF4-FFF2-40B4-BE49-F238E27FC236}">
                <a16:creationId xmlns:a16="http://schemas.microsoft.com/office/drawing/2014/main" id="{A9FC60C0-774F-495A-94ED-21D8C5CD24B9}"/>
              </a:ext>
            </a:extLst>
          </p:cNvPr>
          <p:cNvSpPr txBox="1"/>
          <p:nvPr/>
        </p:nvSpPr>
        <p:spPr>
          <a:xfrm>
            <a:off x="971600" y="5890648"/>
            <a:ext cx="7920880" cy="307777"/>
          </a:xfrm>
          <a:prstGeom prst="rect">
            <a:avLst/>
          </a:prstGeom>
          <a:solidFill>
            <a:srgbClr val="FFFFCC"/>
          </a:solidFill>
          <a:ln>
            <a:solidFill>
              <a:schemeClr val="accent1"/>
            </a:solidFill>
          </a:ln>
        </p:spPr>
        <p:txBody>
          <a:bodyPr wrap="square" rtlCol="0">
            <a:spAutoFit/>
          </a:bodyPr>
          <a:lstStyle/>
          <a:p>
            <a:r>
              <a:rPr lang="es-ES" sz="1400" dirty="0"/>
              <a:t>No será necesaria la presentación del CERTIFICADO DE EMPRESA para las prestaciones por ERTE.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6</a:t>
            </a:fld>
            <a:endParaRPr lang="es-ES_tradnl" altLang="es-ES">
              <a:solidFill>
                <a:srgbClr val="002E54"/>
              </a:solidFill>
              <a:latin typeface="Arial" panose="020B0604020202020204" pitchFamily="34" charset="0"/>
            </a:endParaRPr>
          </a:p>
        </p:txBody>
      </p:sp>
      <p:sp>
        <p:nvSpPr>
          <p:cNvPr id="5" name="CuadroTexto 4">
            <a:extLst>
              <a:ext uri="{FF2B5EF4-FFF2-40B4-BE49-F238E27FC236}">
                <a16:creationId xmlns:a16="http://schemas.microsoft.com/office/drawing/2014/main" id="{F9B5D3B6-D375-4722-B50F-079D7C8A653B}"/>
              </a:ext>
            </a:extLst>
          </p:cNvPr>
          <p:cNvSpPr txBox="1"/>
          <p:nvPr/>
        </p:nvSpPr>
        <p:spPr>
          <a:xfrm>
            <a:off x="322133" y="1027197"/>
            <a:ext cx="8540947" cy="1426031"/>
          </a:xfrm>
          <a:prstGeom prst="rect">
            <a:avLst/>
          </a:prstGeom>
          <a:noFill/>
        </p:spPr>
        <p:txBody>
          <a:bodyPr wrap="square">
            <a:spAutoFit/>
          </a:bodyPr>
          <a:lstStyle/>
          <a:p>
            <a:pPr algn="just" eaLnBrk="1" fontAlgn="auto" hangingPunct="1">
              <a:spcBef>
                <a:spcPts val="200"/>
              </a:spcBef>
              <a:spcAft>
                <a:spcPts val="600"/>
              </a:spcAft>
              <a:defRPr/>
            </a:pPr>
            <a:r>
              <a:rPr lang="es-ES_tradnl" sz="1600" b="1" dirty="0">
                <a:solidFill>
                  <a:srgbClr val="5C7EB0"/>
                </a:solidFill>
                <a:latin typeface="+mn-lt"/>
              </a:rPr>
              <a:t>DEMANDA DE EMPLEO</a:t>
            </a:r>
          </a:p>
          <a:p>
            <a:pPr algn="just" eaLnBrk="1" fontAlgn="auto" hangingPunct="1">
              <a:spcBef>
                <a:spcPts val="200"/>
              </a:spcBef>
              <a:spcAft>
                <a:spcPts val="600"/>
              </a:spcAft>
              <a:defRPr/>
            </a:pPr>
            <a:r>
              <a:rPr lang="es-ES_tradnl" sz="1600" dirty="0">
                <a:latin typeface="+mn-lt"/>
              </a:rPr>
              <a:t>Si bien la inscripción como demandante de empleo es una obligación individual, no es necesario que las personas afectadas por el ERTE e incluidas en la solicitud colectiva acudan a sus oficinas de empleo. Los servicios públicos de empleo autonómicos en coordinación con el SEPE obtendrán los datos precisos que permitan realizar la inscripción de oficio.</a:t>
            </a: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591566" y="186437"/>
            <a:ext cx="841692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_tradnl" altLang="es-ES" sz="2100" b="1" dirty="0">
                <a:solidFill>
                  <a:srgbClr val="FFFFFF"/>
                </a:solidFill>
                <a:latin typeface="Arial" panose="020B0604020202020204" pitchFamily="34" charset="0"/>
                <a:cs typeface="Arial" panose="020B0604020202020204" pitchFamily="34" charset="0"/>
              </a:rPr>
              <a:t>ERTE </a:t>
            </a:r>
            <a:r>
              <a:rPr lang="es-ES" altLang="es-ES" sz="2100" b="1" dirty="0">
                <a:solidFill>
                  <a:schemeClr val="bg1"/>
                </a:solidFill>
                <a:latin typeface="Arial" panose="020B0604020202020204" pitchFamily="34" charset="0"/>
                <a:cs typeface="Arial" panose="020B0604020202020204" pitchFamily="34" charset="0"/>
              </a:rPr>
              <a:t>Trámites a realizar ante el SEPE por la persona</a:t>
            </a:r>
          </a:p>
        </p:txBody>
      </p:sp>
      <p:sp>
        <p:nvSpPr>
          <p:cNvPr id="3" name="CuadroTexto 2">
            <a:extLst>
              <a:ext uri="{FF2B5EF4-FFF2-40B4-BE49-F238E27FC236}">
                <a16:creationId xmlns:a16="http://schemas.microsoft.com/office/drawing/2014/main" id="{9848929D-B17B-A5F6-855E-A2B87A6F67F5}"/>
              </a:ext>
            </a:extLst>
          </p:cNvPr>
          <p:cNvSpPr txBox="1"/>
          <p:nvPr/>
        </p:nvSpPr>
        <p:spPr>
          <a:xfrm>
            <a:off x="611188" y="6272684"/>
            <a:ext cx="3734474" cy="230832"/>
          </a:xfrm>
          <a:prstGeom prst="rect">
            <a:avLst/>
          </a:prstGeom>
          <a:noFill/>
        </p:spPr>
        <p:txBody>
          <a:bodyPr wrap="square" rtlCol="0">
            <a:spAutoFit/>
          </a:bodyPr>
          <a:lstStyle/>
          <a:p>
            <a:r>
              <a:rPr lang="es-ES" sz="900" dirty="0"/>
              <a:t>Creación del documento: 09/11/2024  actualizado: 13/11/2024</a:t>
            </a:r>
          </a:p>
        </p:txBody>
      </p:sp>
      <p:sp>
        <p:nvSpPr>
          <p:cNvPr id="11" name="CuadroTexto 10">
            <a:extLst>
              <a:ext uri="{FF2B5EF4-FFF2-40B4-BE49-F238E27FC236}">
                <a16:creationId xmlns:a16="http://schemas.microsoft.com/office/drawing/2014/main" id="{8D001DBC-3B89-4C20-BE00-A54DE0B8F3DF}"/>
              </a:ext>
            </a:extLst>
          </p:cNvPr>
          <p:cNvSpPr txBox="1"/>
          <p:nvPr/>
        </p:nvSpPr>
        <p:spPr>
          <a:xfrm>
            <a:off x="336550" y="2411673"/>
            <a:ext cx="8540947" cy="3775393"/>
          </a:xfrm>
          <a:prstGeom prst="rect">
            <a:avLst/>
          </a:prstGeom>
          <a:noFill/>
        </p:spPr>
        <p:txBody>
          <a:bodyPr wrap="square">
            <a:spAutoFit/>
          </a:bodyPr>
          <a:lstStyle/>
          <a:p>
            <a:pPr algn="just" eaLnBrk="1" fontAlgn="auto" hangingPunct="1">
              <a:spcBef>
                <a:spcPts val="200"/>
              </a:spcBef>
              <a:spcAft>
                <a:spcPts val="600"/>
              </a:spcAft>
              <a:defRPr/>
            </a:pPr>
            <a:r>
              <a:rPr lang="es-ES" sz="1600" b="1" dirty="0">
                <a:solidFill>
                  <a:srgbClr val="5C7EB0"/>
                </a:solidFill>
                <a:latin typeface="+mn-lt"/>
              </a:rPr>
              <a:t>COMUNICACIÓN DE HIJOS E HIJAS A CARGO</a:t>
            </a:r>
          </a:p>
          <a:p>
            <a:pPr algn="just" eaLnBrk="1" fontAlgn="auto" hangingPunct="1">
              <a:spcBef>
                <a:spcPts val="200"/>
              </a:spcBef>
              <a:spcAft>
                <a:spcPts val="600"/>
              </a:spcAft>
              <a:defRPr/>
            </a:pPr>
            <a:r>
              <a:rPr lang="es-ES_tradnl" sz="1600" dirty="0">
                <a:latin typeface="+mn-lt"/>
              </a:rPr>
              <a:t>En el caso de que la cuantía de las prestaciones por ERTE pudiera verse incrementada por los topes máximos y mínimos del artículo 270.3 de la Ley General de la Seguridad Social, las personas trabajadoras podrán actualizar la información de los hijos/as a cargo (menores de 26 años y con rentas inferiores al SMI vigente). Para ello, se enviará un SMS informando cómo  proceder.</a:t>
            </a:r>
          </a:p>
          <a:p>
            <a:pPr algn="just" eaLnBrk="1" fontAlgn="auto" hangingPunct="1">
              <a:spcBef>
                <a:spcPts val="200"/>
              </a:spcBef>
              <a:spcAft>
                <a:spcPts val="600"/>
              </a:spcAft>
              <a:defRPr/>
            </a:pPr>
            <a:r>
              <a:rPr lang="es-ES_tradnl" sz="1600" dirty="0">
                <a:latin typeface="+mn-lt"/>
              </a:rPr>
              <a:t>La actualización de la información familiar se podrá realizar a través de:</a:t>
            </a:r>
          </a:p>
          <a:p>
            <a:pPr marL="285750" indent="-285750" eaLnBrk="1" fontAlgn="auto" hangingPunct="1">
              <a:spcBef>
                <a:spcPts val="200"/>
              </a:spcBef>
              <a:spcAft>
                <a:spcPts val="600"/>
              </a:spcAft>
              <a:buFontTx/>
              <a:buChar char="-"/>
              <a:defRPr/>
            </a:pPr>
            <a:r>
              <a:rPr lang="es-ES_tradnl" sz="1600" dirty="0">
                <a:latin typeface="+mn-lt"/>
              </a:rPr>
              <a:t>el servicio de actualización de datos en sede electrónica (requiere </a:t>
            </a:r>
            <a:r>
              <a:rPr lang="es-ES_tradnl" sz="1600" dirty="0" err="1">
                <a:latin typeface="+mn-lt"/>
              </a:rPr>
              <a:t>cl@ve</a:t>
            </a:r>
            <a:r>
              <a:rPr lang="es-ES_tradnl" sz="1600" dirty="0">
                <a:latin typeface="+mn-lt"/>
              </a:rPr>
              <a:t>/certificado digital):</a:t>
            </a:r>
            <a:br>
              <a:rPr lang="es-ES_tradnl" sz="1600" dirty="0">
                <a:latin typeface="+mn-lt"/>
              </a:rPr>
            </a:br>
            <a:r>
              <a:rPr lang="es-ES_tradnl" sz="1500" dirty="0">
                <a:latin typeface="+mn-lt"/>
                <a:hlinkClick r:id="rId3"/>
              </a:rPr>
              <a:t>https://sede.sepe.gob.es/portalSede/procedimientos-y-servicios/personas/proteccion-por-desempleo/comunicacion-variacion-situacion-personal-familiar-laboral-rentas.html</a:t>
            </a:r>
            <a:endParaRPr lang="es-ES_tradnl" sz="1500" dirty="0">
              <a:latin typeface="+mn-lt"/>
            </a:endParaRPr>
          </a:p>
          <a:p>
            <a:pPr marL="285750" indent="-285750" eaLnBrk="1" fontAlgn="auto" hangingPunct="1">
              <a:spcBef>
                <a:spcPts val="200"/>
              </a:spcBef>
              <a:spcAft>
                <a:spcPts val="600"/>
              </a:spcAft>
              <a:buFontTx/>
              <a:buChar char="-"/>
              <a:defRPr/>
            </a:pPr>
            <a:r>
              <a:rPr lang="es-ES_tradnl" sz="1600" dirty="0">
                <a:latin typeface="+mn-lt"/>
              </a:rPr>
              <a:t>Presentación de escrito a través del registro electrónico a la dirección provincial del SEPE que corresponda o en oficina de asistencia en materia de registro (OAMR)</a:t>
            </a:r>
          </a:p>
          <a:p>
            <a:pPr marL="285750" indent="-285750" eaLnBrk="1" fontAlgn="auto" hangingPunct="1">
              <a:spcBef>
                <a:spcPts val="200"/>
              </a:spcBef>
              <a:spcAft>
                <a:spcPts val="600"/>
              </a:spcAft>
              <a:buFontTx/>
              <a:buChar char="-"/>
              <a:defRPr/>
            </a:pPr>
            <a:r>
              <a:rPr lang="es-ES_tradnl" sz="1600" dirty="0">
                <a:latin typeface="+mn-lt"/>
              </a:rPr>
              <a:t>Cualquier otra vía de comunicación que establezca </a:t>
            </a:r>
            <a:r>
              <a:rPr lang="es-ES_tradnl" sz="1600" dirty="0"/>
              <a:t>la dirección provincial del SEPE que corresponda.</a:t>
            </a:r>
            <a:endParaRPr lang="es-ES_tradnl" sz="1600" dirty="0">
              <a:latin typeface="+mn-lt"/>
            </a:endParaRPr>
          </a:p>
        </p:txBody>
      </p:sp>
    </p:spTree>
    <p:extLst>
      <p:ext uri="{BB962C8B-B14F-4D97-AF65-F5344CB8AC3E}">
        <p14:creationId xmlns:p14="http://schemas.microsoft.com/office/powerpoint/2010/main" val="3187060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Marcador de número de diapositiva 1">
            <a:extLst>
              <a:ext uri="{FF2B5EF4-FFF2-40B4-BE49-F238E27FC236}">
                <a16:creationId xmlns:a16="http://schemas.microsoft.com/office/drawing/2014/main" id="{B09BB2CA-4822-4573-9CB7-54537E49FDC3}"/>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F4B16AB3-8C9E-4D21-B2F4-1BB01AA551A1}" type="slidenum">
              <a:rPr lang="es-ES_tradnl" altLang="es-ES">
                <a:solidFill>
                  <a:srgbClr val="002E54"/>
                </a:solidFill>
                <a:latin typeface="Arial" panose="020B0604020202020204" pitchFamily="34" charset="0"/>
              </a:rPr>
              <a:pPr/>
              <a:t>7</a:t>
            </a:fld>
            <a:endParaRPr lang="es-ES_tradnl" altLang="es-ES">
              <a:solidFill>
                <a:srgbClr val="002E54"/>
              </a:solidFill>
              <a:latin typeface="Arial" panose="020B0604020202020204" pitchFamily="34" charset="0"/>
            </a:endParaRPr>
          </a:p>
        </p:txBody>
      </p:sp>
      <p:sp>
        <p:nvSpPr>
          <p:cNvPr id="11267" name="1 Rectángulo">
            <a:extLst>
              <a:ext uri="{FF2B5EF4-FFF2-40B4-BE49-F238E27FC236}">
                <a16:creationId xmlns:a16="http://schemas.microsoft.com/office/drawing/2014/main" id="{71FC7135-BF51-4993-B9F2-B9D00FCC0F21}"/>
              </a:ext>
            </a:extLst>
          </p:cNvPr>
          <p:cNvSpPr>
            <a:spLocks noChangeArrowheads="1"/>
          </p:cNvSpPr>
          <p:nvPr/>
        </p:nvSpPr>
        <p:spPr bwMode="auto">
          <a:xfrm>
            <a:off x="137864" y="195280"/>
            <a:ext cx="8836025"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altLang="es-ES" sz="2300" b="1" dirty="0">
                <a:solidFill>
                  <a:srgbClr val="FFFFFF"/>
                </a:solidFill>
                <a:latin typeface="Arial" panose="020B0604020202020204" pitchFamily="34" charset="0"/>
                <a:cs typeface="Arial" panose="020B0604020202020204" pitchFamily="34" charset="0"/>
              </a:rPr>
              <a:t>Tramitación ERTE: solicitud colectiva</a:t>
            </a:r>
          </a:p>
        </p:txBody>
      </p:sp>
      <p:sp>
        <p:nvSpPr>
          <p:cNvPr id="12" name="Rectángulo 11">
            <a:extLst>
              <a:ext uri="{FF2B5EF4-FFF2-40B4-BE49-F238E27FC236}">
                <a16:creationId xmlns:a16="http://schemas.microsoft.com/office/drawing/2014/main" id="{FFC90BE0-00A2-4614-831E-96573FD096E2}"/>
              </a:ext>
            </a:extLst>
          </p:cNvPr>
          <p:cNvSpPr/>
          <p:nvPr/>
        </p:nvSpPr>
        <p:spPr>
          <a:xfrm>
            <a:off x="384175" y="1101156"/>
            <a:ext cx="8394700" cy="2185214"/>
          </a:xfrm>
          <a:prstGeom prst="rect">
            <a:avLst/>
          </a:prstGeom>
          <a:ln w="25400">
            <a:solidFill>
              <a:schemeClr val="accent1">
                <a:lumMod val="60000"/>
                <a:lumOff val="40000"/>
              </a:schemeClr>
            </a:solidFill>
          </a:ln>
        </p:spPr>
        <p:txBody>
          <a:bodyPr>
            <a:spAutoFit/>
          </a:bodyPr>
          <a:lstStyle/>
          <a:p>
            <a:pPr algn="just" eaLnBrk="1" fontAlgn="auto" hangingPunct="1">
              <a:spcBef>
                <a:spcPts val="0"/>
              </a:spcBef>
              <a:spcAft>
                <a:spcPts val="0"/>
              </a:spcAft>
              <a:defRPr/>
            </a:pPr>
            <a:r>
              <a:rPr lang="es-ES_tradnl" dirty="0">
                <a:latin typeface="+mn-lt"/>
              </a:rPr>
              <a:t>La prestación por desempleo se solicitará mediante </a:t>
            </a:r>
            <a:r>
              <a:rPr lang="es-ES_tradnl" b="1" dirty="0">
                <a:solidFill>
                  <a:srgbClr val="7E99C0"/>
                </a:solidFill>
                <a:latin typeface="+mn-lt"/>
              </a:rPr>
              <a:t>SOLICITUD COLECTIVA </a:t>
            </a:r>
            <a:r>
              <a:rPr lang="es-ES_tradnl" dirty="0">
                <a:latin typeface="+mn-lt"/>
              </a:rPr>
              <a:t>ante el SEPE por la empresa en </a:t>
            </a:r>
            <a:r>
              <a:rPr lang="es-ES_tradnl" altLang="es-ES" b="1" dirty="0"/>
              <a:t>1 mes </a:t>
            </a:r>
            <a:r>
              <a:rPr lang="es-ES_tradnl" altLang="es-ES" dirty="0"/>
              <a:t>a contar desde:</a:t>
            </a:r>
          </a:p>
          <a:p>
            <a:pPr algn="just" eaLnBrk="1" fontAlgn="auto" hangingPunct="1">
              <a:lnSpc>
                <a:spcPts val="600"/>
              </a:lnSpc>
              <a:spcBef>
                <a:spcPts val="0"/>
              </a:spcBef>
              <a:spcAft>
                <a:spcPts val="0"/>
              </a:spcAft>
              <a:defRPr/>
            </a:pPr>
            <a:endParaRPr lang="es-ES_tradnl" altLang="es-ES" dirty="0"/>
          </a:p>
          <a:p>
            <a:pPr marL="342900" indent="-342900" algn="just" eaLnBrk="1" fontAlgn="auto" hangingPunct="1">
              <a:spcBef>
                <a:spcPts val="0"/>
              </a:spcBef>
              <a:spcAft>
                <a:spcPts val="0"/>
              </a:spcAft>
              <a:buFontTx/>
              <a:buChar char="-"/>
              <a:defRPr/>
            </a:pPr>
            <a:r>
              <a:rPr lang="es-ES_tradnl" altLang="es-ES" dirty="0">
                <a:highlight>
                  <a:srgbClr val="FFFF00"/>
                </a:highlight>
              </a:rPr>
              <a:t>Para ERTE FM</a:t>
            </a:r>
            <a:r>
              <a:rPr lang="es-ES_tradnl" altLang="es-ES" dirty="0"/>
              <a:t>: la fecha de notificación de la resolución de la AL o la fecha de estimación por silencio administrativo, de no haber resolución expresa, o la fecha de efectos (fecha de afectación de cada persona al ERTE) si esta es posterior. </a:t>
            </a:r>
          </a:p>
          <a:p>
            <a:pPr marL="342900" indent="-342900" algn="just" eaLnBrk="1" fontAlgn="auto" hangingPunct="1">
              <a:spcBef>
                <a:spcPts val="0"/>
              </a:spcBef>
              <a:spcAft>
                <a:spcPts val="0"/>
              </a:spcAft>
              <a:buFontTx/>
              <a:buChar char="-"/>
              <a:defRPr/>
            </a:pPr>
            <a:r>
              <a:rPr lang="es-ES_tradnl" altLang="es-ES" dirty="0">
                <a:highlight>
                  <a:srgbClr val="FFFF00"/>
                </a:highlight>
              </a:rPr>
              <a:t>Para ERTE ETOP: </a:t>
            </a:r>
            <a:r>
              <a:rPr lang="es-ES_tradnl" altLang="es-ES" dirty="0"/>
              <a:t>la fecha de comunicación de la decisión final a la AL o fecha de efectos (fecha de afectación de cada persona al ERTE) si esta es posterior.</a:t>
            </a:r>
          </a:p>
          <a:p>
            <a:pPr algn="just" eaLnBrk="1" fontAlgn="auto" hangingPunct="1">
              <a:spcBef>
                <a:spcPts val="0"/>
              </a:spcBef>
              <a:spcAft>
                <a:spcPts val="0"/>
              </a:spcAft>
              <a:defRPr/>
            </a:pPr>
            <a:endParaRPr lang="es-ES_tradnl" altLang="es-ES" sz="500" dirty="0"/>
          </a:p>
        </p:txBody>
      </p:sp>
      <p:sp>
        <p:nvSpPr>
          <p:cNvPr id="2" name="CuadroTexto 1">
            <a:extLst>
              <a:ext uri="{FF2B5EF4-FFF2-40B4-BE49-F238E27FC236}">
                <a16:creationId xmlns:a16="http://schemas.microsoft.com/office/drawing/2014/main" id="{2CE45371-B86C-8033-987D-F5A5AF21D18D}"/>
              </a:ext>
            </a:extLst>
          </p:cNvPr>
          <p:cNvSpPr txBox="1"/>
          <p:nvPr/>
        </p:nvSpPr>
        <p:spPr>
          <a:xfrm>
            <a:off x="576651" y="6246558"/>
            <a:ext cx="3734474" cy="230832"/>
          </a:xfrm>
          <a:prstGeom prst="rect">
            <a:avLst/>
          </a:prstGeom>
          <a:noFill/>
        </p:spPr>
        <p:txBody>
          <a:bodyPr wrap="square" rtlCol="0">
            <a:spAutoFit/>
          </a:bodyPr>
          <a:lstStyle/>
          <a:p>
            <a:r>
              <a:rPr lang="es-ES" sz="900" dirty="0"/>
              <a:t>Creación del documento: 09/11/2024  actualizado: 12/11/2024</a:t>
            </a:r>
          </a:p>
        </p:txBody>
      </p:sp>
      <p:sp>
        <p:nvSpPr>
          <p:cNvPr id="11" name="Rectángulo 10">
            <a:extLst>
              <a:ext uri="{FF2B5EF4-FFF2-40B4-BE49-F238E27FC236}">
                <a16:creationId xmlns:a16="http://schemas.microsoft.com/office/drawing/2014/main" id="{EF30EC76-4A6B-4234-9749-1EBCEFA2063D}"/>
              </a:ext>
            </a:extLst>
          </p:cNvPr>
          <p:cNvSpPr/>
          <p:nvPr/>
        </p:nvSpPr>
        <p:spPr>
          <a:xfrm>
            <a:off x="381064" y="3797411"/>
            <a:ext cx="8394700" cy="1015663"/>
          </a:xfrm>
          <a:prstGeom prst="rect">
            <a:avLst/>
          </a:prstGeom>
          <a:ln w="25400">
            <a:solidFill>
              <a:schemeClr val="accent1">
                <a:lumMod val="60000"/>
                <a:lumOff val="40000"/>
              </a:schemeClr>
            </a:solidFill>
          </a:ln>
        </p:spPr>
        <p:txBody>
          <a:bodyPr>
            <a:spAutoFit/>
          </a:bodyPr>
          <a:lstStyle/>
          <a:p>
            <a:pPr algn="just" eaLnBrk="1" fontAlgn="auto" hangingPunct="1">
              <a:spcBef>
                <a:spcPts val="0"/>
              </a:spcBef>
              <a:spcAft>
                <a:spcPts val="0"/>
              </a:spcAft>
              <a:defRPr/>
            </a:pPr>
            <a:r>
              <a:rPr lang="es-ES_tradnl" sz="2000" dirty="0">
                <a:latin typeface="+mn-lt"/>
              </a:rPr>
              <a:t>Para la cumplimentación de la solicitud colectiva deben seguirse estrictamente las instrucciones contenidas en la plantilla Excel, cuya versión actualizada estará publicada en la web y la sede electrónica del SEPE. </a:t>
            </a:r>
            <a:endParaRPr lang="es-ES" sz="2000" dirty="0">
              <a:latin typeface="+mn-lt"/>
            </a:endParaRPr>
          </a:p>
        </p:txBody>
      </p:sp>
      <p:sp>
        <p:nvSpPr>
          <p:cNvPr id="13" name="Rectángulo 12">
            <a:extLst>
              <a:ext uri="{FF2B5EF4-FFF2-40B4-BE49-F238E27FC236}">
                <a16:creationId xmlns:a16="http://schemas.microsoft.com/office/drawing/2014/main" id="{5FD83A09-7A2C-4D66-BEC4-24E417A17F5C}"/>
              </a:ext>
            </a:extLst>
          </p:cNvPr>
          <p:cNvSpPr/>
          <p:nvPr/>
        </p:nvSpPr>
        <p:spPr>
          <a:xfrm>
            <a:off x="358526" y="5031739"/>
            <a:ext cx="8394700" cy="1138773"/>
          </a:xfrm>
          <a:prstGeom prst="rect">
            <a:avLst/>
          </a:prstGeom>
          <a:ln w="25400">
            <a:solidFill>
              <a:schemeClr val="accent1">
                <a:lumMod val="60000"/>
                <a:lumOff val="40000"/>
              </a:schemeClr>
            </a:solidFill>
          </a:ln>
        </p:spPr>
        <p:txBody>
          <a:bodyPr>
            <a:spAutoFit/>
          </a:bodyPr>
          <a:lstStyle/>
          <a:p>
            <a:pPr algn="just" eaLnBrk="1" fontAlgn="auto" hangingPunct="1">
              <a:spcBef>
                <a:spcPts val="0"/>
              </a:spcBef>
              <a:spcAft>
                <a:spcPts val="0"/>
              </a:spcAft>
              <a:defRPr/>
            </a:pPr>
            <a:r>
              <a:rPr lang="es-ES_tradnl" sz="1700" dirty="0">
                <a:latin typeface="+mn-lt"/>
              </a:rPr>
              <a:t>La remisión al SEPE de la solicitud colectiva se realizará únicamente a través del servicio en sede electrónica, </a:t>
            </a:r>
            <a:r>
              <a:rPr lang="es-ES" sz="1700" i="1" dirty="0">
                <a:latin typeface="Arial Narrow" panose="020B0606020202030204" pitchFamily="34" charset="0"/>
              </a:rPr>
              <a:t>Remisión de solicitudes colectivas para el reconocimiento de las prestaciones por ERTE a causa de los desastres naturales (DANA de octubre de 2024 y inundaciones de febrero de 2026).</a:t>
            </a:r>
            <a:endParaRPr lang="es-ES" sz="17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8</a:t>
            </a:fld>
            <a:endParaRPr lang="es-ES_tradnl" altLang="es-ES">
              <a:solidFill>
                <a:srgbClr val="002E54"/>
              </a:solidFill>
              <a:latin typeface="Arial" panose="020B0604020202020204" pitchFamily="34" charset="0"/>
            </a:endParaRP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305879" y="178742"/>
            <a:ext cx="84169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altLang="es-ES" sz="2300" b="1" dirty="0">
                <a:solidFill>
                  <a:schemeClr val="bg1"/>
                </a:solidFill>
                <a:latin typeface="Arial" panose="020B0604020202020204" pitchFamily="34" charset="0"/>
                <a:cs typeface="Arial" panose="020B0604020202020204" pitchFamily="34" charset="0"/>
              </a:rPr>
              <a:t>Tramitación ERTE: fijos discontinuos</a:t>
            </a:r>
          </a:p>
        </p:txBody>
      </p:sp>
      <p:sp>
        <p:nvSpPr>
          <p:cNvPr id="3" name="CuadroTexto 2">
            <a:extLst>
              <a:ext uri="{FF2B5EF4-FFF2-40B4-BE49-F238E27FC236}">
                <a16:creationId xmlns:a16="http://schemas.microsoft.com/office/drawing/2014/main" id="{9848929D-B17B-A5F6-855E-A2B87A6F67F5}"/>
              </a:ext>
            </a:extLst>
          </p:cNvPr>
          <p:cNvSpPr txBox="1"/>
          <p:nvPr/>
        </p:nvSpPr>
        <p:spPr>
          <a:xfrm>
            <a:off x="594068" y="6272684"/>
            <a:ext cx="3734474" cy="230832"/>
          </a:xfrm>
          <a:prstGeom prst="rect">
            <a:avLst/>
          </a:prstGeom>
          <a:noFill/>
        </p:spPr>
        <p:txBody>
          <a:bodyPr wrap="square" rtlCol="0">
            <a:spAutoFit/>
          </a:bodyPr>
          <a:lstStyle/>
          <a:p>
            <a:r>
              <a:rPr lang="es-ES" sz="900" dirty="0"/>
              <a:t>Creación del documento: 09/11/2024  actualizado: 12/11/2024</a:t>
            </a:r>
          </a:p>
        </p:txBody>
      </p:sp>
      <p:sp>
        <p:nvSpPr>
          <p:cNvPr id="6" name="CuadroTexto 5">
            <a:extLst>
              <a:ext uri="{FF2B5EF4-FFF2-40B4-BE49-F238E27FC236}">
                <a16:creationId xmlns:a16="http://schemas.microsoft.com/office/drawing/2014/main" id="{71F6CD4B-52E7-510F-BF98-E47E56AE1E45}"/>
              </a:ext>
            </a:extLst>
          </p:cNvPr>
          <p:cNvSpPr txBox="1"/>
          <p:nvPr/>
        </p:nvSpPr>
        <p:spPr>
          <a:xfrm>
            <a:off x="395536" y="1117694"/>
            <a:ext cx="4896544" cy="369332"/>
          </a:xfrm>
          <a:prstGeom prst="rect">
            <a:avLst/>
          </a:prstGeom>
          <a:noFill/>
        </p:spPr>
        <p:txBody>
          <a:bodyPr wrap="square">
            <a:spAutoFit/>
          </a:bodyPr>
          <a:lstStyle/>
          <a:p>
            <a:r>
              <a:rPr lang="es-ES_tradnl" b="1" dirty="0">
                <a:solidFill>
                  <a:srgbClr val="5C7EB0"/>
                </a:solidFill>
                <a:latin typeface="+mn-lt"/>
              </a:rPr>
              <a:t>PERSONAS CON CONTRATO FIJO DISCONTINUO</a:t>
            </a:r>
            <a:endParaRPr lang="es-ES" dirty="0"/>
          </a:p>
        </p:txBody>
      </p:sp>
      <p:sp>
        <p:nvSpPr>
          <p:cNvPr id="11" name="6 CuadroTexto">
            <a:extLst>
              <a:ext uri="{FF2B5EF4-FFF2-40B4-BE49-F238E27FC236}">
                <a16:creationId xmlns:a16="http://schemas.microsoft.com/office/drawing/2014/main" id="{653C091F-130F-4C3A-96FE-E5C870F41A07}"/>
              </a:ext>
            </a:extLst>
          </p:cNvPr>
          <p:cNvSpPr txBox="1"/>
          <p:nvPr/>
        </p:nvSpPr>
        <p:spPr>
          <a:xfrm>
            <a:off x="594068" y="1548024"/>
            <a:ext cx="8097836" cy="4779077"/>
          </a:xfrm>
          <a:prstGeom prst="rect">
            <a:avLst/>
          </a:prstGeom>
          <a:noFill/>
        </p:spPr>
        <p:txBody>
          <a:bodyPr wrap="square" lIns="99897" tIns="49949" rIns="99897" bIns="49949">
            <a:spAutoFit/>
          </a:bodyPr>
          <a:lstStyle/>
          <a:p>
            <a:pPr algn="just" eaLnBrk="1" fontAlgn="auto" hangingPunct="1">
              <a:spcBef>
                <a:spcPts val="0"/>
              </a:spcBef>
              <a:spcAft>
                <a:spcPts val="0"/>
              </a:spcAft>
              <a:defRPr/>
            </a:pPr>
            <a:r>
              <a:rPr lang="es-ES" sz="1900" dirty="0">
                <a:solidFill>
                  <a:schemeClr val="bg2">
                    <a:lumMod val="10000"/>
                  </a:schemeClr>
                </a:solidFill>
                <a:latin typeface="+mn-lt"/>
              </a:rPr>
              <a:t>Las personas con contrato fijo discontinuo se incorporarán a los ERTE en la medida en que estén en actividad o tengan que ser llamadas a la actividad. Por tanto:</a:t>
            </a:r>
          </a:p>
          <a:p>
            <a:pPr algn="just" eaLnBrk="1" fontAlgn="auto" hangingPunct="1">
              <a:spcBef>
                <a:spcPts val="0"/>
              </a:spcBef>
              <a:spcAft>
                <a:spcPts val="0"/>
              </a:spcAft>
              <a:defRPr/>
            </a:pPr>
            <a:endParaRPr lang="es-ES" sz="1900" dirty="0">
              <a:solidFill>
                <a:schemeClr val="bg2">
                  <a:lumMod val="10000"/>
                </a:schemeClr>
              </a:solidFill>
              <a:latin typeface="+mn-lt"/>
            </a:endParaRPr>
          </a:p>
          <a:p>
            <a:pPr marL="285750" indent="-285750" algn="just" eaLnBrk="1" fontAlgn="auto" hangingPunct="1">
              <a:spcBef>
                <a:spcPts val="0"/>
              </a:spcBef>
              <a:spcAft>
                <a:spcPts val="0"/>
              </a:spcAft>
              <a:buFontTx/>
              <a:buChar char="-"/>
              <a:defRPr/>
            </a:pPr>
            <a:r>
              <a:rPr lang="es-ES" sz="1900" dirty="0">
                <a:solidFill>
                  <a:schemeClr val="bg2">
                    <a:lumMod val="10000"/>
                  </a:schemeClr>
                </a:solidFill>
                <a:latin typeface="+mn-lt"/>
              </a:rPr>
              <a:t>No se incluirá en la solicitud colectiva a las personas fijas discontinuas que estén en periodo de inactividad.</a:t>
            </a:r>
          </a:p>
          <a:p>
            <a:pPr algn="just" eaLnBrk="1" fontAlgn="auto" hangingPunct="1">
              <a:spcBef>
                <a:spcPts val="0"/>
              </a:spcBef>
              <a:spcAft>
                <a:spcPts val="0"/>
              </a:spcAft>
              <a:defRPr/>
            </a:pPr>
            <a:endParaRPr lang="es-ES" sz="1900" dirty="0">
              <a:solidFill>
                <a:schemeClr val="bg2">
                  <a:lumMod val="10000"/>
                </a:schemeClr>
              </a:solidFill>
              <a:latin typeface="+mn-lt"/>
            </a:endParaRPr>
          </a:p>
          <a:p>
            <a:pPr marL="285750" indent="-285750" algn="just" eaLnBrk="1" fontAlgn="auto" hangingPunct="1">
              <a:spcBef>
                <a:spcPts val="0"/>
              </a:spcBef>
              <a:spcAft>
                <a:spcPts val="0"/>
              </a:spcAft>
              <a:buFontTx/>
              <a:buChar char="-"/>
              <a:defRPr/>
            </a:pPr>
            <a:r>
              <a:rPr lang="es-ES" sz="1900" dirty="0">
                <a:solidFill>
                  <a:schemeClr val="bg2">
                    <a:lumMod val="10000"/>
                  </a:schemeClr>
                </a:solidFill>
              </a:rPr>
              <a:t>Se incluirá en la solicitud colectiva a las personas fijas discontinuas que estén en periodo de actividad o que tuvieran que incorporarse a la actividad (campaña o llamamiento),  no pudiendo hacerlo por causa del ERTE.</a:t>
            </a:r>
          </a:p>
          <a:p>
            <a:pPr algn="just" eaLnBrk="1" fontAlgn="auto" hangingPunct="1">
              <a:spcBef>
                <a:spcPts val="0"/>
              </a:spcBef>
              <a:spcAft>
                <a:spcPts val="0"/>
              </a:spcAft>
              <a:defRPr/>
            </a:pPr>
            <a:endParaRPr lang="es-ES" sz="1900" dirty="0">
              <a:solidFill>
                <a:schemeClr val="bg2">
                  <a:lumMod val="10000"/>
                </a:schemeClr>
              </a:solidFill>
            </a:endParaRPr>
          </a:p>
          <a:p>
            <a:pPr marL="285750" indent="-285750" algn="just" eaLnBrk="1" fontAlgn="auto" hangingPunct="1">
              <a:spcBef>
                <a:spcPts val="0"/>
              </a:spcBef>
              <a:spcAft>
                <a:spcPts val="0"/>
              </a:spcAft>
              <a:buFontTx/>
              <a:buChar char="-"/>
              <a:defRPr/>
            </a:pPr>
            <a:r>
              <a:rPr lang="es-ES" sz="1900" dirty="0">
                <a:solidFill>
                  <a:schemeClr val="bg2">
                    <a:lumMod val="10000"/>
                  </a:schemeClr>
                </a:solidFill>
              </a:rPr>
              <a:t>Se informará a través del correspondiente fichero XML de actividad la finalización de la prestación por ERTE de la persona fija discontinua cuando corresponda su periodo de inactividad. En ese caso podrá solicitar la prestación ordinaria por fin de actividad de fijos discontinuos.</a:t>
            </a:r>
          </a:p>
          <a:p>
            <a:pPr marL="285750" indent="-285750" algn="just" eaLnBrk="1" fontAlgn="auto" hangingPunct="1">
              <a:spcBef>
                <a:spcPts val="0"/>
              </a:spcBef>
              <a:spcAft>
                <a:spcPts val="0"/>
              </a:spcAft>
              <a:buFontTx/>
              <a:buChar char="-"/>
              <a:defRPr/>
            </a:pPr>
            <a:endParaRPr lang="es-ES" sz="1900" dirty="0">
              <a:solidFill>
                <a:schemeClr val="bg2">
                  <a:lumMod val="10000"/>
                </a:schemeClr>
              </a:solidFill>
            </a:endParaRPr>
          </a:p>
        </p:txBody>
      </p:sp>
    </p:spTree>
    <p:extLst>
      <p:ext uri="{BB962C8B-B14F-4D97-AF65-F5344CB8AC3E}">
        <p14:creationId xmlns:p14="http://schemas.microsoft.com/office/powerpoint/2010/main" val="229714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número de diapositiva 1">
            <a:extLst>
              <a:ext uri="{FF2B5EF4-FFF2-40B4-BE49-F238E27FC236}">
                <a16:creationId xmlns:a16="http://schemas.microsoft.com/office/drawing/2014/main" id="{A5BD5598-3BE2-410C-8A55-75A662D727DD}"/>
              </a:ext>
            </a:extLst>
          </p:cNvPr>
          <p:cNvSpPr>
            <a:spLocks noGrp="1" noChangeArrowheads="1"/>
          </p:cNvSpPr>
          <p:nvPr>
            <p:ph type="sldNum" sz="quarter" idx="10"/>
          </p:nvPr>
        </p:nvSpPr>
        <p:spPr bwMode="auto">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C1251E7-DE62-4DA7-9300-17D377496D09}" type="slidenum">
              <a:rPr lang="es-ES_tradnl" altLang="es-ES">
                <a:solidFill>
                  <a:srgbClr val="002E54"/>
                </a:solidFill>
                <a:latin typeface="Arial" panose="020B0604020202020204" pitchFamily="34" charset="0"/>
              </a:rPr>
              <a:pPr/>
              <a:t>9</a:t>
            </a:fld>
            <a:endParaRPr lang="es-ES_tradnl" altLang="es-ES">
              <a:solidFill>
                <a:srgbClr val="002E54"/>
              </a:solidFill>
              <a:latin typeface="Arial" panose="020B0604020202020204" pitchFamily="34" charset="0"/>
            </a:endParaRPr>
          </a:p>
        </p:txBody>
      </p:sp>
      <p:sp>
        <p:nvSpPr>
          <p:cNvPr id="9" name="12 CuadroTexto">
            <a:extLst>
              <a:ext uri="{FF2B5EF4-FFF2-40B4-BE49-F238E27FC236}">
                <a16:creationId xmlns:a16="http://schemas.microsoft.com/office/drawing/2014/main" id="{ACA46ACF-5DF2-4CCA-9505-D032D851D70F}"/>
              </a:ext>
            </a:extLst>
          </p:cNvPr>
          <p:cNvSpPr txBox="1"/>
          <p:nvPr/>
        </p:nvSpPr>
        <p:spPr>
          <a:xfrm>
            <a:off x="292100" y="104775"/>
            <a:ext cx="7908925" cy="304800"/>
          </a:xfrm>
          <a:prstGeom prst="rect">
            <a:avLst/>
          </a:prstGeom>
          <a:noFill/>
        </p:spPr>
        <p:txBody>
          <a:bodyPr lIns="99897" tIns="49949" rIns="99897" bIns="49949">
            <a:spAutoFit/>
          </a:bodyPr>
          <a:lstStyle/>
          <a:p>
            <a:pPr algn="r" eaLnBrk="1" fontAlgn="auto" hangingPunct="1">
              <a:spcBef>
                <a:spcPts val="0"/>
              </a:spcBef>
              <a:spcAft>
                <a:spcPts val="0"/>
              </a:spcAft>
              <a:defRPr/>
            </a:pPr>
            <a:endParaRPr lang="es-ES" sz="1197" b="1" dirty="0">
              <a:solidFill>
                <a:prstClr val="white"/>
              </a:solidFill>
              <a:latin typeface="+mn-lt"/>
            </a:endParaRPr>
          </a:p>
        </p:txBody>
      </p:sp>
      <p:sp>
        <p:nvSpPr>
          <p:cNvPr id="16389" name="CuadroTexto 3">
            <a:extLst>
              <a:ext uri="{FF2B5EF4-FFF2-40B4-BE49-F238E27FC236}">
                <a16:creationId xmlns:a16="http://schemas.microsoft.com/office/drawing/2014/main" id="{09A465E9-452B-44F5-95DC-6444EA08E340}"/>
              </a:ext>
            </a:extLst>
          </p:cNvPr>
          <p:cNvSpPr txBox="1">
            <a:spLocks noChangeArrowheads="1"/>
          </p:cNvSpPr>
          <p:nvPr/>
        </p:nvSpPr>
        <p:spPr bwMode="auto">
          <a:xfrm>
            <a:off x="539552" y="194108"/>
            <a:ext cx="84169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s-ES" altLang="es-ES" sz="2300" b="1" dirty="0">
                <a:solidFill>
                  <a:schemeClr val="bg1"/>
                </a:solidFill>
                <a:latin typeface="Arial" panose="020B0604020202020204" pitchFamily="34" charset="0"/>
                <a:cs typeface="Arial" panose="020B0604020202020204" pitchFamily="34" charset="0"/>
              </a:rPr>
              <a:t>Tramitación ERTE: </a:t>
            </a:r>
            <a:r>
              <a:rPr lang="es-ES" altLang="es-ES" sz="2400" b="1" dirty="0">
                <a:solidFill>
                  <a:srgbClr val="FFFFFF"/>
                </a:solidFill>
                <a:latin typeface="Arial" panose="020B0604020202020204" pitchFamily="34" charset="0"/>
                <a:cs typeface="Arial" panose="020B0604020202020204" pitchFamily="34" charset="0"/>
              </a:rPr>
              <a:t>ficheros de actividad I</a:t>
            </a:r>
            <a:endParaRPr lang="es-ES" altLang="es-ES" sz="2300" b="1" dirty="0">
              <a:solidFill>
                <a:schemeClr val="bg1"/>
              </a:solidFill>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9848929D-B17B-A5F6-855E-A2B87A6F67F5}"/>
              </a:ext>
            </a:extLst>
          </p:cNvPr>
          <p:cNvSpPr txBox="1"/>
          <p:nvPr/>
        </p:nvSpPr>
        <p:spPr>
          <a:xfrm>
            <a:off x="594068" y="6272684"/>
            <a:ext cx="3734474" cy="230832"/>
          </a:xfrm>
          <a:prstGeom prst="rect">
            <a:avLst/>
          </a:prstGeom>
          <a:noFill/>
        </p:spPr>
        <p:txBody>
          <a:bodyPr wrap="square" rtlCol="0">
            <a:spAutoFit/>
          </a:bodyPr>
          <a:lstStyle/>
          <a:p>
            <a:r>
              <a:rPr lang="es-ES" sz="900" dirty="0"/>
              <a:t>Creación del documento: 09/11/2024  actualizado: 13/11/2024</a:t>
            </a:r>
          </a:p>
        </p:txBody>
      </p:sp>
      <p:sp>
        <p:nvSpPr>
          <p:cNvPr id="8" name="Rectángulo 7">
            <a:extLst>
              <a:ext uri="{FF2B5EF4-FFF2-40B4-BE49-F238E27FC236}">
                <a16:creationId xmlns:a16="http://schemas.microsoft.com/office/drawing/2014/main" id="{D1A159A8-24F7-4D1A-9933-6F82FE24F857}"/>
              </a:ext>
            </a:extLst>
          </p:cNvPr>
          <p:cNvSpPr/>
          <p:nvPr/>
        </p:nvSpPr>
        <p:spPr>
          <a:xfrm>
            <a:off x="327562" y="1268760"/>
            <a:ext cx="8577655" cy="4591000"/>
          </a:xfrm>
          <a:prstGeom prst="rect">
            <a:avLst/>
          </a:prstGeom>
          <a:ln w="25400">
            <a:solidFill>
              <a:schemeClr val="accent1">
                <a:lumMod val="60000"/>
                <a:lumOff val="40000"/>
              </a:schemeClr>
            </a:solidFill>
          </a:ln>
        </p:spPr>
        <p:txBody>
          <a:bodyPr wrap="square">
            <a:spAutoFit/>
          </a:bodyPr>
          <a:lstStyle/>
          <a:p>
            <a:pPr algn="just" eaLnBrk="1" fontAlgn="auto" hangingPunct="1">
              <a:spcBef>
                <a:spcPts val="0"/>
              </a:spcBef>
              <a:spcAft>
                <a:spcPts val="0"/>
              </a:spcAft>
              <a:defRPr/>
            </a:pPr>
            <a:r>
              <a:rPr lang="es-ES_tradnl" dirty="0">
                <a:latin typeface="+mn-lt"/>
              </a:rPr>
              <a:t>Se comunicará la actividad durante los ERTE a efectos del pago de las prestaciones por desempleo mediante </a:t>
            </a:r>
            <a:r>
              <a:rPr lang="es-ES_tradnl" b="1" dirty="0">
                <a:solidFill>
                  <a:srgbClr val="5C7EB0"/>
                </a:solidFill>
              </a:rPr>
              <a:t>FICHEROS DE PERIODOS DE ACTIVIDAD (XML)</a:t>
            </a:r>
            <a:r>
              <a:rPr lang="es-ES" dirty="0">
                <a:latin typeface="+mn-lt"/>
              </a:rPr>
              <a:t>.</a:t>
            </a:r>
          </a:p>
          <a:p>
            <a:pPr marL="269875" algn="just" eaLnBrk="1" fontAlgn="auto" hangingPunct="1">
              <a:spcBef>
                <a:spcPts val="200"/>
              </a:spcBef>
              <a:spcAft>
                <a:spcPts val="600"/>
              </a:spcAft>
              <a:defRPr/>
            </a:pPr>
            <a:r>
              <a:rPr lang="es-ES_tradnl" sz="1600" dirty="0"/>
              <a:t>Como se ha indicado anteriormente, estos ficheros se remitirán </a:t>
            </a:r>
            <a:r>
              <a:rPr lang="es-ES_tradnl" sz="1600" b="1" dirty="0"/>
              <a:t>a partir del primer mes en que haya actividad</a:t>
            </a:r>
            <a:r>
              <a:rPr lang="es-ES_tradnl" sz="1600" dirty="0"/>
              <a:t>. Por tanto:</a:t>
            </a:r>
          </a:p>
          <a:p>
            <a:pPr marL="539750" lvl="1" indent="-182563" algn="just" eaLnBrk="1" fontAlgn="auto" hangingPunct="1">
              <a:spcBef>
                <a:spcPts val="200"/>
              </a:spcBef>
              <a:spcAft>
                <a:spcPts val="600"/>
              </a:spcAft>
              <a:buFont typeface="Arial" panose="020B0604020202020204" pitchFamily="34" charset="0"/>
              <a:buChar char="•"/>
              <a:defRPr/>
            </a:pPr>
            <a:r>
              <a:rPr lang="es-ES_tradnl" sz="1600" dirty="0"/>
              <a:t>Para </a:t>
            </a:r>
            <a:r>
              <a:rPr lang="es-ES_tradnl" sz="1600" b="1" dirty="0"/>
              <a:t>REDUCCIÓN DE JORNADA </a:t>
            </a:r>
            <a:r>
              <a:rPr lang="es-ES_tradnl" sz="1600" dirty="0"/>
              <a:t>siempre se remiten ficheros XML, indicando los días en función del porcentaje de inactividad en cada mes, por tanto, por Días de Actividad Equivalente (DAE), salvo que se opte por informar los días reales activos o aplicando el % de reducción </a:t>
            </a:r>
            <a:r>
              <a:rPr lang="es-ES_tradnl" sz="1400" dirty="0"/>
              <a:t>(ver hoja 8)</a:t>
            </a:r>
            <a:r>
              <a:rPr lang="es-ES_tradnl" sz="1600" dirty="0"/>
              <a:t> .</a:t>
            </a:r>
          </a:p>
          <a:p>
            <a:pPr marL="357187" lvl="1" algn="just" eaLnBrk="1" fontAlgn="auto" hangingPunct="1">
              <a:spcBef>
                <a:spcPts val="200"/>
              </a:spcBef>
              <a:spcAft>
                <a:spcPts val="600"/>
              </a:spcAft>
              <a:defRPr/>
            </a:pPr>
            <a:endParaRPr lang="es-ES_tradnl" sz="1600" dirty="0"/>
          </a:p>
          <a:p>
            <a:pPr marL="357187" lvl="1" algn="just" eaLnBrk="1" fontAlgn="auto" hangingPunct="1">
              <a:spcBef>
                <a:spcPts val="200"/>
              </a:spcBef>
              <a:spcAft>
                <a:spcPts val="600"/>
              </a:spcAft>
              <a:defRPr/>
            </a:pPr>
            <a:endParaRPr lang="es-ES_tradnl" sz="1600" dirty="0"/>
          </a:p>
          <a:p>
            <a:pPr marL="357187" lvl="1" algn="just" eaLnBrk="1" fontAlgn="auto" hangingPunct="1">
              <a:spcBef>
                <a:spcPts val="200"/>
              </a:spcBef>
              <a:spcAft>
                <a:spcPts val="600"/>
              </a:spcAft>
              <a:defRPr/>
            </a:pPr>
            <a:endParaRPr lang="es-ES_tradnl" sz="1600" dirty="0"/>
          </a:p>
          <a:p>
            <a:pPr marL="539750" lvl="1" indent="-182563" algn="just" eaLnBrk="1" fontAlgn="auto" hangingPunct="1">
              <a:spcBef>
                <a:spcPts val="200"/>
              </a:spcBef>
              <a:spcAft>
                <a:spcPts val="600"/>
              </a:spcAft>
              <a:buFont typeface="Arial" panose="020B0604020202020204" pitchFamily="34" charset="0"/>
              <a:buChar char="•"/>
              <a:defRPr/>
            </a:pPr>
            <a:endParaRPr lang="es-ES_tradnl" sz="1600" dirty="0"/>
          </a:p>
          <a:p>
            <a:pPr marL="539750" lvl="1" indent="-182563" algn="just" eaLnBrk="1" fontAlgn="auto" hangingPunct="1">
              <a:spcBef>
                <a:spcPts val="200"/>
              </a:spcBef>
              <a:spcAft>
                <a:spcPts val="600"/>
              </a:spcAft>
              <a:buFont typeface="Arial" panose="020B0604020202020204" pitchFamily="34" charset="0"/>
              <a:buChar char="•"/>
              <a:defRPr/>
            </a:pPr>
            <a:r>
              <a:rPr lang="es-ES_tradnl" sz="1600" dirty="0"/>
              <a:t>Para </a:t>
            </a:r>
            <a:r>
              <a:rPr lang="es-ES_tradnl" sz="1600" b="1" dirty="0"/>
              <a:t>SUSPENSIÓN</a:t>
            </a:r>
            <a:r>
              <a:rPr lang="es-ES_tradnl" sz="1600" dirty="0"/>
              <a:t> solo se remiten ficheros XML si hay actividad (horas o días en el mes). Una vez incluida una persona en un primer fichero XML será necesario seguir enviando esta información cada mes, para que no se le interrumpa el pago de la prestación. </a:t>
            </a:r>
          </a:p>
          <a:p>
            <a:pPr marL="357187" lvl="1" algn="just" eaLnBrk="1" fontAlgn="auto" hangingPunct="1">
              <a:spcBef>
                <a:spcPts val="200"/>
              </a:spcBef>
              <a:spcAft>
                <a:spcPts val="600"/>
              </a:spcAft>
              <a:defRPr/>
            </a:pPr>
            <a:endParaRPr lang="es-ES_tradnl" sz="1600" dirty="0"/>
          </a:p>
        </p:txBody>
      </p:sp>
      <p:pic>
        <p:nvPicPr>
          <p:cNvPr id="10" name="Imagen 9">
            <a:extLst>
              <a:ext uri="{FF2B5EF4-FFF2-40B4-BE49-F238E27FC236}">
                <a16:creationId xmlns:a16="http://schemas.microsoft.com/office/drawing/2014/main" id="{7B5EED37-6F50-4A9C-8E16-D6EB5DBD6B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595" y="3284984"/>
            <a:ext cx="7844838" cy="987967"/>
          </a:xfrm>
          <a:prstGeom prst="rect">
            <a:avLst/>
          </a:prstGeom>
        </p:spPr>
      </p:pic>
    </p:spTree>
    <p:extLst>
      <p:ext uri="{BB962C8B-B14F-4D97-AF65-F5344CB8AC3E}">
        <p14:creationId xmlns:p14="http://schemas.microsoft.com/office/powerpoint/2010/main" val="33725778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5|0"/>
</p:tagLst>
</file>

<file path=ppt/tags/tag2.xml><?xml version="1.0" encoding="utf-8"?>
<p:tagLst xmlns:a="http://schemas.openxmlformats.org/drawingml/2006/main" xmlns:r="http://schemas.openxmlformats.org/officeDocument/2006/relationships" xmlns:p="http://schemas.openxmlformats.org/presentationml/2006/main">
  <p:tag name="TIMING" val="|3.5|0"/>
</p:tagLst>
</file>

<file path=ppt/theme/theme1.xml><?xml version="1.0" encoding="utf-8"?>
<a:theme xmlns:a="http://schemas.openxmlformats.org/drawingml/2006/main" name="INTERI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sentacion_4_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11611</TotalTime>
  <Words>3535</Words>
  <Application>Microsoft Office PowerPoint</Application>
  <PresentationFormat>Presentación en pantalla (4:3)</PresentationFormat>
  <Paragraphs>189</Paragraphs>
  <Slides>16</Slides>
  <Notes>10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16</vt:i4>
      </vt:variant>
    </vt:vector>
  </HeadingPairs>
  <TitlesOfParts>
    <vt:vector size="23" baseType="lpstr">
      <vt:lpstr>Arial</vt:lpstr>
      <vt:lpstr>Arial Black</vt:lpstr>
      <vt:lpstr>Arial Narrow</vt:lpstr>
      <vt:lpstr>Calibri</vt:lpstr>
      <vt:lpstr>Wingdings</vt:lpstr>
      <vt:lpstr>INTERIOR</vt:lpstr>
      <vt:lpstr>Presentacion_4_3</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inem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Sepe</dc:creator>
  <cp:lastModifiedBy>Juan Manuel</cp:lastModifiedBy>
  <cp:revision>475</cp:revision>
  <cp:lastPrinted>2024-11-12T16:06:39Z</cp:lastPrinted>
  <dcterms:created xsi:type="dcterms:W3CDTF">2020-10-01T08:11:28Z</dcterms:created>
  <dcterms:modified xsi:type="dcterms:W3CDTF">2026-02-19T13:07:31Z</dcterms:modified>
</cp:coreProperties>
</file>